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1" r:id="rId3"/>
    <p:sldId id="271" r:id="rId4"/>
    <p:sldId id="308" r:id="rId5"/>
    <p:sldId id="302" r:id="rId6"/>
    <p:sldId id="311" r:id="rId7"/>
    <p:sldId id="314" r:id="rId8"/>
    <p:sldId id="313" r:id="rId9"/>
    <p:sldId id="315" r:id="rId10"/>
    <p:sldId id="303" r:id="rId11"/>
    <p:sldId id="301" r:id="rId12"/>
    <p:sldId id="305" r:id="rId13"/>
    <p:sldId id="316" r:id="rId14"/>
    <p:sldId id="309" r:id="rId15"/>
    <p:sldId id="312" r:id="rId16"/>
    <p:sldId id="265" r:id="rId17"/>
    <p:sldId id="306" r:id="rId18"/>
    <p:sldId id="268" r:id="rId19"/>
    <p:sldId id="260" r:id="rId20"/>
    <p:sldId id="26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老 甲鱼" initials="老" lastIdx="3" clrIdx="0">
    <p:extLst>
      <p:ext uri="{19B8F6BF-5375-455C-9EA6-DF929625EA0E}">
        <p15:presenceInfo xmlns:p15="http://schemas.microsoft.com/office/powerpoint/2012/main" userId="8e706fe32cce4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788B"/>
    <a:srgbClr val="426A82"/>
    <a:srgbClr val="307DAE"/>
    <a:srgbClr val="EA821C"/>
    <a:srgbClr val="F6C894"/>
    <a:srgbClr val="BFD8E5"/>
    <a:srgbClr val="FF7F0E"/>
    <a:srgbClr val="1F77B4"/>
    <a:srgbClr val="D0CECE"/>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76766" autoAdjust="0"/>
  </p:normalViewPr>
  <p:slideViewPr>
    <p:cSldViewPr snapToGrid="0">
      <p:cViewPr varScale="1">
        <p:scale>
          <a:sx n="61" d="100"/>
          <a:sy n="61" d="100"/>
        </p:scale>
        <p:origin x="741" y="36"/>
      </p:cViewPr>
      <p:guideLst/>
    </p:cSldViewPr>
  </p:slideViewPr>
  <p:outlineViewPr>
    <p:cViewPr>
      <p:scale>
        <a:sx n="100" d="100"/>
        <a:sy n="100" d="100"/>
      </p:scale>
      <p:origin x="0" y="-4686"/>
    </p:cViewPr>
    <p:sldLst>
      <p:sld r:id="rId1" collapse="1"/>
      <p:sld r:id="rId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4740E-8F52-4821-8A8D-03DDEC038A3B}" type="datetimeFigureOut">
              <a:rPr lang="zh-CN" altLang="en-US" smtClean="0"/>
              <a:t>2023-08-28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FA662-60CA-45D5-8BB1-0A7D21FB8FF0}" type="slidenum">
              <a:rPr lang="zh-CN" altLang="en-US" smtClean="0"/>
              <a:t>‹#›</a:t>
            </a:fld>
            <a:endParaRPr lang="zh-CN" altLang="en-US"/>
          </a:p>
        </p:txBody>
      </p:sp>
    </p:spTree>
    <p:extLst>
      <p:ext uri="{BB962C8B-B14F-4D97-AF65-F5344CB8AC3E}">
        <p14:creationId xmlns:p14="http://schemas.microsoft.com/office/powerpoint/2010/main" val="1266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I will begin my weekly Presentation</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a:t>
            </a:fld>
            <a:endParaRPr lang="zh-CN" altLang="en-US"/>
          </a:p>
        </p:txBody>
      </p:sp>
    </p:spTree>
    <p:extLst>
      <p:ext uri="{BB962C8B-B14F-4D97-AF65-F5344CB8AC3E}">
        <p14:creationId xmlns:p14="http://schemas.microsoft.com/office/powerpoint/2010/main" val="134842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10</a:t>
            </a:fld>
            <a:endParaRPr lang="zh-CN" altLang="en-US"/>
          </a:p>
        </p:txBody>
      </p:sp>
    </p:spTree>
    <p:extLst>
      <p:ext uri="{BB962C8B-B14F-4D97-AF65-F5344CB8AC3E}">
        <p14:creationId xmlns:p14="http://schemas.microsoft.com/office/powerpoint/2010/main" val="447819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second work, I continued to experiment with using templates for prediction at a noise level of 0.1.</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left one is ideal, We can </a:t>
            </a:r>
            <a:r>
              <a:rPr lang="en-US" altLang="zh-CN" b="1" dirty="0">
                <a:solidFill>
                  <a:schemeClr val="tx1"/>
                </a:solidFill>
                <a:latin typeface="Consolas" panose="020B0609020204030204" pitchFamily="49" charset="0"/>
                <a:cs typeface="Times New Roman" panose="02020603050405020304" pitchFamily="18" charset="0"/>
              </a:rPr>
              <a:t>Calculate period based on HR value for </a:t>
            </a:r>
            <a:r>
              <a:rPr lang="en-US" altLang="zh-CN" dirty="0"/>
              <a:t>cycle division directly. However, we found that employing this segmentation approach will cause some issues. In practice, I used a method that calculates </a:t>
            </a:r>
            <a:r>
              <a:rPr lang="en-US" altLang="zh-CN" b="1" dirty="0">
                <a:solidFill>
                  <a:schemeClr val="tx1"/>
                </a:solidFill>
                <a:latin typeface="Consolas" panose="020B0609020204030204" pitchFamily="49" charset="0"/>
                <a:cs typeface="Times New Roman" panose="02020603050405020304" pitchFamily="18" charset="0"/>
              </a:rPr>
              <a:t>Period</a:t>
            </a:r>
            <a:r>
              <a:rPr lang="en-US" altLang="zh-CN" dirty="0"/>
              <a:t> based on peak detection. The calculation formula is shown on the right.</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11</a:t>
            </a:fld>
            <a:endParaRPr lang="zh-CN" altLang="en-US"/>
          </a:p>
        </p:txBody>
      </p:sp>
    </p:spTree>
    <p:extLst>
      <p:ext uri="{BB962C8B-B14F-4D97-AF65-F5344CB8AC3E}">
        <p14:creationId xmlns:p14="http://schemas.microsoft.com/office/powerpoint/2010/main" val="3061107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a:t>
            </a:r>
            <a:r>
              <a:rPr lang="zh-CN" altLang="en-US" dirty="0"/>
              <a:t> </a:t>
            </a:r>
            <a:r>
              <a:rPr lang="en-US" altLang="zh-CN" dirty="0"/>
              <a:t>look</a:t>
            </a:r>
            <a:r>
              <a:rPr lang="zh-CN" altLang="en-US" dirty="0"/>
              <a:t> </a:t>
            </a:r>
            <a:r>
              <a:rPr lang="en-US" altLang="zh-CN" dirty="0"/>
              <a:t>at</a:t>
            </a:r>
            <a:r>
              <a:rPr lang="zh-CN" altLang="en-US" dirty="0"/>
              <a:t> </a:t>
            </a:r>
            <a:r>
              <a:rPr lang="en-US" altLang="zh-CN" dirty="0"/>
              <a:t>the</a:t>
            </a:r>
            <a:r>
              <a:rPr lang="zh-CN" altLang="en-US" dirty="0"/>
              <a:t> </a:t>
            </a:r>
            <a:r>
              <a:rPr lang="en-US" altLang="zh-CN" dirty="0"/>
              <a:t>segmentation result</a:t>
            </a:r>
          </a:p>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12</a:t>
            </a:fld>
            <a:endParaRPr lang="zh-CN" altLang="en-US"/>
          </a:p>
        </p:txBody>
      </p:sp>
    </p:spTree>
    <p:extLst>
      <p:ext uri="{BB962C8B-B14F-4D97-AF65-F5344CB8AC3E}">
        <p14:creationId xmlns:p14="http://schemas.microsoft.com/office/powerpoint/2010/main" val="513058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a:t>
            </a:r>
            <a:r>
              <a:rPr lang="zh-CN" altLang="en-US" dirty="0"/>
              <a:t> </a:t>
            </a:r>
            <a:r>
              <a:rPr lang="en-US" altLang="zh-CN" dirty="0"/>
              <a:t>look</a:t>
            </a:r>
            <a:r>
              <a:rPr lang="zh-CN" altLang="en-US" dirty="0"/>
              <a:t> </a:t>
            </a:r>
            <a:r>
              <a:rPr lang="en-US" altLang="zh-CN" dirty="0"/>
              <a:t>at</a:t>
            </a:r>
            <a:r>
              <a:rPr lang="zh-CN" altLang="en-US" dirty="0"/>
              <a:t> </a:t>
            </a:r>
            <a:r>
              <a:rPr lang="en-US" altLang="zh-CN" dirty="0"/>
              <a:t>the</a:t>
            </a:r>
            <a:r>
              <a:rPr lang="zh-CN" altLang="en-US" dirty="0"/>
              <a:t> </a:t>
            </a:r>
            <a:r>
              <a:rPr lang="en-US" altLang="zh-CN" dirty="0"/>
              <a:t>clustering result</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13</a:t>
            </a:fld>
            <a:endParaRPr lang="zh-CN" altLang="en-US"/>
          </a:p>
        </p:txBody>
      </p:sp>
    </p:spTree>
    <p:extLst>
      <p:ext uri="{BB962C8B-B14F-4D97-AF65-F5344CB8AC3E}">
        <p14:creationId xmlns:p14="http://schemas.microsoft.com/office/powerpoint/2010/main" val="132220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the results of using templates for S and D predictions.</a:t>
            </a:r>
          </a:p>
          <a:p>
            <a:endParaRPr lang="en-US" altLang="zh-CN" dirty="0"/>
          </a:p>
          <a:p>
            <a:r>
              <a:rPr lang="en-US" altLang="zh-CN" dirty="0"/>
              <a:t>There's a very peculiar phenomenon observed in the S prediction.</a:t>
            </a:r>
          </a:p>
          <a:p>
            <a:endParaRPr lang="en-US" altLang="zh-CN" dirty="0"/>
          </a:p>
          <a:p>
            <a:r>
              <a:rPr lang="en-US" altLang="zh-CN" dirty="0"/>
              <a:t>The peculiarity lies in the fact that:</a:t>
            </a:r>
          </a:p>
          <a:p>
            <a:r>
              <a:rPr lang="en-US" altLang="zh-CN" dirty="0"/>
              <a:t>In the training set, the correlation between D21/D12 and S reaches 0.95.</a:t>
            </a:r>
          </a:p>
          <a:p>
            <a:r>
              <a:rPr lang="en-US" altLang="zh-CN" dirty="0"/>
              <a:t>In the test set, the correlation between D21/D12 and S also exceeds 0.9.</a:t>
            </a:r>
          </a:p>
          <a:p>
            <a:r>
              <a:rPr lang="en-US" altLang="zh-CN" dirty="0"/>
              <a:t>The feature extraction seems to be working perfectly.</a:t>
            </a:r>
          </a:p>
          <a:p>
            <a:endParaRPr lang="en-US" altLang="zh-CN" dirty="0"/>
          </a:p>
          <a:p>
            <a:r>
              <a:rPr lang="en-US" altLang="zh-CN" dirty="0"/>
              <a:t>However, their respective linear regression slopes differ significantly, leading to </a:t>
            </a:r>
            <a:r>
              <a:rPr lang="en-US" altLang="zh-CN" dirty="0" err="1"/>
              <a:t>Template_S</a:t>
            </a:r>
            <a:r>
              <a:rPr lang="en-US" altLang="zh-CN" dirty="0"/>
              <a:t> predictions often being higher.</a:t>
            </a:r>
          </a:p>
          <a:p>
            <a:r>
              <a:rPr lang="en-US" altLang="zh-CN" dirty="0"/>
              <a:t>The exact cause of this peculiarity hasn't been determined yet.</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14</a:t>
            </a:fld>
            <a:endParaRPr lang="zh-CN" altLang="en-US"/>
          </a:p>
        </p:txBody>
      </p:sp>
    </p:spTree>
    <p:extLst>
      <p:ext uri="{BB962C8B-B14F-4D97-AF65-F5344CB8AC3E}">
        <p14:creationId xmlns:p14="http://schemas.microsoft.com/office/powerpoint/2010/main" val="5670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15</a:t>
            </a:fld>
            <a:endParaRPr lang="zh-CN" altLang="en-US"/>
          </a:p>
        </p:txBody>
      </p:sp>
    </p:spTree>
    <p:extLst>
      <p:ext uri="{BB962C8B-B14F-4D97-AF65-F5344CB8AC3E}">
        <p14:creationId xmlns:p14="http://schemas.microsoft.com/office/powerpoint/2010/main" val="391334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The work 3 is about tutorial </a:t>
            </a:r>
          </a:p>
          <a:p>
            <a:endParaRPr lang="en-US" altLang="zh-CN" b="0" i="0" dirty="0">
              <a:solidFill>
                <a:srgbClr val="D1D5DB"/>
              </a:solidFill>
              <a:effectLst/>
              <a:latin typeface="Söhne"/>
            </a:endParaRPr>
          </a:p>
          <a:p>
            <a:r>
              <a:rPr lang="en-US" altLang="zh-CN" b="0" i="0" dirty="0">
                <a:solidFill>
                  <a:srgbClr val="D1D5DB"/>
                </a:solidFill>
                <a:effectLst/>
                <a:latin typeface="Söhne"/>
              </a:rPr>
              <a:t>I need to confirm with you.</a:t>
            </a:r>
          </a:p>
          <a:p>
            <a:endParaRPr lang="en-US" altLang="zh-CN" b="0" i="0" dirty="0">
              <a:solidFill>
                <a:srgbClr val="D1D5DB"/>
              </a:solidFill>
              <a:effectLst/>
              <a:latin typeface="Söhne"/>
            </a:endParaRPr>
          </a:p>
          <a:p>
            <a:r>
              <a:rPr lang="en-US" altLang="zh-CN" b="0" i="0" dirty="0">
                <a:solidFill>
                  <a:srgbClr val="D1D5DB"/>
                </a:solidFill>
                <a:effectLst/>
                <a:latin typeface="Söhne"/>
              </a:rPr>
              <a:t>Currently, the tutorial has 4parts</a:t>
            </a:r>
          </a:p>
          <a:p>
            <a:endParaRPr lang="en-US" altLang="zh-CN" b="0" i="0" dirty="0">
              <a:solidFill>
                <a:srgbClr val="D1D5DB"/>
              </a:solidFill>
              <a:effectLst/>
              <a:latin typeface="Söhne"/>
            </a:endParaRPr>
          </a:p>
          <a:p>
            <a:r>
              <a:rPr lang="en-US" altLang="zh-CN" b="0" i="0" dirty="0">
                <a:solidFill>
                  <a:srgbClr val="D1D5DB"/>
                </a:solidFill>
                <a:effectLst/>
                <a:latin typeface="Söhne"/>
              </a:rPr>
              <a:t>Part1 is algorithm </a:t>
            </a:r>
            <a:r>
              <a:rPr lang="en-US" altLang="zh-CN" b="1" dirty="0">
                <a:latin typeface="+mj-lt"/>
              </a:rPr>
              <a:t>Implementation</a:t>
            </a:r>
            <a:r>
              <a:rPr lang="en-US" altLang="zh-CN" b="0" i="0" dirty="0">
                <a:solidFill>
                  <a:srgbClr val="D1D5DB"/>
                </a:solidFill>
                <a:effectLst/>
                <a:latin typeface="Söhne"/>
              </a:rPr>
              <a:t>, </a:t>
            </a:r>
          </a:p>
          <a:p>
            <a:r>
              <a:rPr lang="en-US" altLang="zh-CN" b="0" i="0" dirty="0">
                <a:solidFill>
                  <a:srgbClr val="D1D5DB"/>
                </a:solidFill>
                <a:effectLst/>
                <a:latin typeface="Söhne"/>
              </a:rPr>
              <a:t>Part2 is </a:t>
            </a:r>
            <a:r>
              <a:rPr lang="en-US" altLang="zh-CN" b="1" dirty="0">
                <a:latin typeface="+mj-lt"/>
              </a:rPr>
              <a:t>Example of Algorithm used in our SCG signals</a:t>
            </a:r>
          </a:p>
          <a:p>
            <a:r>
              <a:rPr lang="en-US" altLang="zh-CN" b="1" i="0" dirty="0">
                <a:solidFill>
                  <a:srgbClr val="D1D5DB"/>
                </a:solidFill>
                <a:effectLst/>
                <a:latin typeface="+mj-lt"/>
              </a:rPr>
              <a:t>Part3 is </a:t>
            </a:r>
            <a:r>
              <a:rPr lang="en-US" altLang="zh-CN" b="1" dirty="0">
                <a:latin typeface="+mj-lt"/>
              </a:rPr>
              <a:t>Outputs of Example</a:t>
            </a:r>
          </a:p>
          <a:p>
            <a:r>
              <a:rPr lang="en-US" altLang="zh-CN" b="1" i="0" dirty="0">
                <a:solidFill>
                  <a:srgbClr val="D1D5DB"/>
                </a:solidFill>
                <a:effectLst/>
                <a:latin typeface="+mj-lt"/>
              </a:rPr>
              <a:t>Part4 is code comments </a:t>
            </a:r>
          </a:p>
          <a:p>
            <a:endParaRPr lang="en-US" altLang="zh-C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mj-lt"/>
              </a:rPr>
              <a:t>Do these four Parts meet your requirement for this tutorial? </a:t>
            </a:r>
            <a:r>
              <a:rPr lang="en-US" altLang="zh-CN" b="0" i="0" dirty="0">
                <a:solidFill>
                  <a:srgbClr val="D1D5DB"/>
                </a:solidFill>
                <a:effectLst/>
                <a:latin typeface="Söhne"/>
              </a:rPr>
              <a:t>If they don't meet your requirements, what should I add?</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16</a:t>
            </a:fld>
            <a:endParaRPr lang="zh-CN" altLang="en-US"/>
          </a:p>
        </p:txBody>
      </p:sp>
    </p:spTree>
    <p:extLst>
      <p:ext uri="{BB962C8B-B14F-4D97-AF65-F5344CB8AC3E}">
        <p14:creationId xmlns:p14="http://schemas.microsoft.com/office/powerpoint/2010/main" val="2633367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writing of the tutorial, it has reached a certain stage. The foundational content is mostly complete. The most challenging part in this section is the advanced filter. Some advanced filters are not completely understandable at the moment. I will need to learn DSP and gradually to implement them.</a:t>
            </a:r>
          </a:p>
          <a:p>
            <a:endParaRPr lang="en-US" altLang="zh-CN" dirty="0"/>
          </a:p>
          <a:p>
            <a:r>
              <a:rPr lang="en-US" altLang="zh-CN" dirty="0"/>
              <a:t>Currently, I'm also facing an issue: The current SCG dataset doesn't offer a suitable example for certain algorithms, such as Blind Source Separation.</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17</a:t>
            </a:fld>
            <a:endParaRPr lang="zh-CN" altLang="en-US"/>
          </a:p>
        </p:txBody>
      </p:sp>
    </p:spTree>
    <p:extLst>
      <p:ext uri="{BB962C8B-B14F-4D97-AF65-F5344CB8AC3E}">
        <p14:creationId xmlns:p14="http://schemas.microsoft.com/office/powerpoint/2010/main" val="2786191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week, I have a hard time learning Hidden Markov Models.</a:t>
            </a:r>
          </a:p>
          <a:p>
            <a:endParaRPr lang="en-US" altLang="zh-CN" dirty="0"/>
          </a:p>
          <a:p>
            <a:r>
              <a:rPr lang="en-US" altLang="zh-CN" dirty="0"/>
              <a:t>I need to allocate some time to learning probability in order to better understand advanced concepts.</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18</a:t>
            </a:fld>
            <a:endParaRPr lang="zh-CN" altLang="en-US"/>
          </a:p>
        </p:txBody>
      </p:sp>
    </p:spTree>
    <p:extLst>
      <p:ext uri="{BB962C8B-B14F-4D97-AF65-F5344CB8AC3E}">
        <p14:creationId xmlns:p14="http://schemas.microsoft.com/office/powerpoint/2010/main" val="255201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19</a:t>
            </a:fld>
            <a:endParaRPr lang="zh-CN" altLang="en-US"/>
          </a:p>
        </p:txBody>
      </p:sp>
    </p:spTree>
    <p:extLst>
      <p:ext uri="{BB962C8B-B14F-4D97-AF65-F5344CB8AC3E}">
        <p14:creationId xmlns:p14="http://schemas.microsoft.com/office/powerpoint/2010/main" val="68908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2</a:t>
            </a:fld>
            <a:endParaRPr lang="zh-CN" altLang="en-US"/>
          </a:p>
        </p:txBody>
      </p:sp>
    </p:spTree>
    <p:extLst>
      <p:ext uri="{BB962C8B-B14F-4D97-AF65-F5344CB8AC3E}">
        <p14:creationId xmlns:p14="http://schemas.microsoft.com/office/powerpoint/2010/main" val="340726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20</a:t>
            </a:fld>
            <a:endParaRPr lang="zh-CN" altLang="en-US"/>
          </a:p>
        </p:txBody>
      </p:sp>
    </p:spTree>
    <p:extLst>
      <p:ext uri="{BB962C8B-B14F-4D97-AF65-F5344CB8AC3E}">
        <p14:creationId xmlns:p14="http://schemas.microsoft.com/office/powerpoint/2010/main" val="334449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week's tutorial writing, I found that Singular Spectrum Analysis (SSA) works well for denoising SCG signals in high-noise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Let's take a look at </a:t>
                </a:r>
                <a:r>
                  <a:rPr lang="en-US" altLang="zh-CN" b="1" dirty="0"/>
                  <a:t>Process of Singular Spectrum Analysis </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Step one is performing Singular Value Decomposition (SVD) on the processed signal, and computing the W-correlation coefficients.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step two, Time Series Component Separation and Grouping, components of time series are grouped together through visual inspection. Which means</a:t>
                </a:r>
                <a:r>
                  <a:rPr lang="zh-CN" altLang="en-US" dirty="0"/>
                  <a:t>，</a:t>
                </a:r>
                <a:r>
                  <a:rPr lang="en-US" altLang="zh-CN" dirty="0"/>
                  <a:t>I just look at the picture of W-correlation and divide it into several groups together manually. In this matrix, I identified 4 such blocks, corresponding to the four green boxes in the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Currently, it seems there isn't an automated method for the grouping.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Step three involves reconstructing signals based on these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signal components within the four green boxes are reconstructed into four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reconstructed signal, </a:t>
                </a:r>
                <a:r>
                  <a:rPr lang="zh-CN" altLang="en-US" dirty="0"/>
                  <a:t>𝐹</a:t>
                </a:r>
                <a:r>
                  <a:rPr lang="en-US" altLang="zh-CN" dirty="0"/>
                  <a:t>^0, usually represents the trend.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middle reconstructed signals, like </a:t>
                </a:r>
                <a:r>
                  <a:rPr lang="zh-CN" altLang="en-US" dirty="0"/>
                  <a:t>𝐹</a:t>
                </a:r>
                <a:r>
                  <a:rPr lang="en-US" altLang="zh-CN" dirty="0"/>
                  <a:t>^1, </a:t>
                </a:r>
                <a:r>
                  <a:rPr lang="zh-CN" altLang="en-US" dirty="0"/>
                  <a:t>𝐹</a:t>
                </a:r>
                <a:r>
                  <a:rPr lang="en-US" altLang="zh-CN" dirty="0"/>
                  <a:t>^2, typically represent periodic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final signal, </a:t>
                </a:r>
                <a:r>
                  <a:rPr lang="zh-CN" altLang="en-US" dirty="0"/>
                  <a:t>𝐹</a:t>
                </a:r>
                <a:r>
                  <a:rPr lang="en-US" altLang="zh-CN" dirty="0"/>
                  <a:t>^3, usually represents noise.</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在本周的</a:t>
                </a:r>
                <a:r>
                  <a:rPr lang="en-US" altLang="zh-CN" dirty="0"/>
                  <a:t>tutorial</a:t>
                </a:r>
                <a:r>
                  <a:rPr lang="zh-CN" altLang="en-US" dirty="0"/>
                  <a:t>书写中，我发现</a:t>
                </a:r>
                <a:r>
                  <a:rPr lang="en-US" altLang="zh-CN" dirty="0"/>
                  <a:t>SSA</a:t>
                </a:r>
                <a:r>
                  <a:rPr lang="zh-CN" altLang="en-US" dirty="0"/>
                  <a:t>对于高噪声情况下的</a:t>
                </a:r>
                <a:r>
                  <a:rPr lang="en-US" altLang="zh-CN" dirty="0"/>
                  <a:t>SCG</a:t>
                </a:r>
                <a:r>
                  <a:rPr lang="zh-CN" altLang="en-US" dirty="0"/>
                  <a:t>信号，去噪效果极好。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我们来看一下常规的</a:t>
                </a:r>
                <a:r>
                  <a:rPr lang="en-US" altLang="zh-CN" dirty="0"/>
                  <a:t>SSA</a:t>
                </a:r>
                <a:r>
                  <a:rPr lang="zh-CN" altLang="en-US" dirty="0"/>
                  <a:t>分解如何操作的。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第一步，试讲处理后的</a:t>
                </a:r>
                <a:r>
                  <a:rPr lang="en-US" altLang="zh-CN" dirty="0"/>
                  <a:t>signal</a:t>
                </a:r>
                <a:r>
                  <a:rPr lang="zh-CN" altLang="en-US" dirty="0"/>
                  <a:t>进行</a:t>
                </a:r>
                <a:r>
                  <a:rPr lang="en-US" altLang="zh-CN" dirty="0"/>
                  <a:t>SVD</a:t>
                </a:r>
                <a:r>
                  <a:rPr lang="zh-CN" altLang="en-US" dirty="0"/>
                  <a:t>分解，然后进行</a:t>
                </a:r>
                <a:r>
                  <a:rPr lang="en-US" altLang="zh-CN" dirty="0"/>
                  <a:t>W-</a:t>
                </a:r>
                <a:r>
                  <a:rPr lang="zh-CN" altLang="en-US" dirty="0"/>
                  <a:t>相关性系数。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 </a:t>
                </a:r>
                <a:r>
                  <a:rPr lang="en-US" altLang="zh-CN" b="0" i="0" dirty="0">
                    <a:solidFill>
                      <a:srgbClr val="000000"/>
                    </a:solidFill>
                    <a:effectLst/>
                    <a:latin typeface="Inter"/>
                  </a:rPr>
                  <a:t>Time Series Component Separation and Grouping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Inter"/>
                  </a:rPr>
                  <a:t>grouped the eigentriples/components of the toy time series together by visual inspection</a:t>
                </a:r>
                <a:r>
                  <a:rPr lang="zh-CN" altLang="en-US" b="0" i="0" dirty="0">
                    <a:effectLst/>
                    <a:latin typeface="Inter"/>
                  </a:rPr>
                  <a:t>，我们主要找到一个个块，这些块内部的相关性很大，而块与块之间的相关性很小。在这个矩阵中，我们找到了四个块，对应着四个绿色的方框。</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目前似乎没有自动进行划分的方法。</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第三步，</a:t>
                </a:r>
                <a:r>
                  <a:rPr lang="en-US" altLang="zh-CN" dirty="0"/>
                  <a:t>Reconstruct</a:t>
                </a:r>
                <a:r>
                  <a:rPr lang="zh-CN" altLang="en-US" dirty="0"/>
                  <a:t> </a:t>
                </a:r>
                <a:r>
                  <a:rPr lang="en-US" altLang="zh-CN" dirty="0"/>
                  <a:t>signals</a:t>
                </a:r>
                <a:r>
                  <a:rPr lang="zh-CN" altLang="en-US" dirty="0"/>
                  <a:t> </a:t>
                </a:r>
                <a:r>
                  <a:rPr lang="en-US" altLang="zh-CN" dirty="0"/>
                  <a:t>based on the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左边有四方框里的信号分量，重构成</a:t>
                </a:r>
                <a:r>
                  <a:rPr lang="en-US" altLang="zh-CN" b="0" i="0" dirty="0">
                    <a:effectLst/>
                    <a:latin typeface="Inter"/>
                  </a:rPr>
                  <a:t>4</a:t>
                </a:r>
                <a:r>
                  <a:rPr lang="zh-CN" altLang="en-US" b="0" i="0" dirty="0">
                    <a:effectLst/>
                    <a:latin typeface="Inter"/>
                  </a:rPr>
                  <a:t>个信号。</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r>
                  <a:rPr lang="en-US" altLang="zh-CN" dirty="0"/>
                  <a:t>The first reconstructed signal </a:t>
                </a:r>
                <a:r>
                  <a:rPr lang="en-US" altLang="zh-CN" b="0" i="0">
                    <a:latin typeface="Cambria Math" panose="02040503050406030204" pitchFamily="18" charset="0"/>
                  </a:rPr>
                  <a:t>𝐹^0</a:t>
                </a:r>
                <a:r>
                  <a:rPr lang="en-US" altLang="zh-CN" dirty="0"/>
                  <a:t> is usually the trend.</a:t>
                </a:r>
              </a:p>
              <a:p>
                <a:endParaRPr lang="en-US" altLang="zh-CN" dirty="0"/>
              </a:p>
              <a:p>
                <a:r>
                  <a:rPr lang="en-US" altLang="zh-CN" dirty="0"/>
                  <a:t>The middle reconstructed signals, like </a:t>
                </a:r>
                <a:r>
                  <a:rPr lang="en-US" altLang="zh-CN" b="0" i="0">
                    <a:latin typeface="Cambria Math" panose="02040503050406030204" pitchFamily="18" charset="0"/>
                  </a:rPr>
                  <a:t>𝐹^1, 𝐹^2</a:t>
                </a:r>
                <a:r>
                  <a:rPr lang="en-US" altLang="zh-CN" dirty="0"/>
                  <a:t>, are typically the period.</a:t>
                </a:r>
              </a:p>
              <a:p>
                <a:endParaRPr lang="en-US" altLang="zh-CN" dirty="0"/>
              </a:p>
              <a:p>
                <a:r>
                  <a:rPr lang="en-US" altLang="zh-CN" dirty="0"/>
                  <a:t>The final signal </a:t>
                </a:r>
                <a:r>
                  <a:rPr lang="en-US" altLang="zh-CN" b="0" i="0">
                    <a:latin typeface="Cambria Math" panose="02040503050406030204" pitchFamily="18" charset="0"/>
                  </a:rPr>
                  <a:t>𝐹^3</a:t>
                </a:r>
                <a:r>
                  <a:rPr lang="en-US" altLang="zh-CN" dirty="0"/>
                  <a:t> is generally Noise.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Fallback>
      </mc:AlternateContent>
      <p:sp>
        <p:nvSpPr>
          <p:cNvPr id="4" name="灯片编号占位符 3"/>
          <p:cNvSpPr>
            <a:spLocks noGrp="1"/>
          </p:cNvSpPr>
          <p:nvPr>
            <p:ph type="sldNum" sz="quarter" idx="5"/>
          </p:nvPr>
        </p:nvSpPr>
        <p:spPr/>
        <p:txBody>
          <a:bodyPr/>
          <a:lstStyle/>
          <a:p>
            <a:fld id="{E39FA662-60CA-45D5-8BB1-0A7D21FB8FF0}" type="slidenum">
              <a:rPr lang="zh-CN" altLang="en-US" smtClean="0"/>
              <a:t>3</a:t>
            </a:fld>
            <a:endParaRPr lang="zh-CN" altLang="en-US"/>
          </a:p>
        </p:txBody>
      </p:sp>
    </p:spTree>
    <p:extLst>
      <p:ext uri="{BB962C8B-B14F-4D97-AF65-F5344CB8AC3E}">
        <p14:creationId xmlns:p14="http://schemas.microsoft.com/office/powerpoint/2010/main" val="243540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practical situations, dealing with thousands of SCG signals makes it impossible to apply Step 2 of SSA, which involves visual inspection and subjective grouping. Thus, practical application becomes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Here is The process of simplified SSA I used</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I've made a change in Step 2. Instead of dividing it into 3 groups, I divide it into two main groups: Trend + (Period + Noise). The point of division between these two components are determined based on empirical values.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4</a:t>
            </a:fld>
            <a:endParaRPr lang="zh-CN" altLang="en-US"/>
          </a:p>
        </p:txBody>
      </p:sp>
    </p:spTree>
    <p:extLst>
      <p:ext uri="{BB962C8B-B14F-4D97-AF65-F5344CB8AC3E}">
        <p14:creationId xmlns:p14="http://schemas.microsoft.com/office/powerpoint/2010/main" val="265559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image is from my tutorial. In this image, the noise level of the SCG signal is 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first image, the blue line represents the original SCG signal with a noise level of 0.8. The yellow line represents the Trend component extracted using SSA. We can perfectly obtain the trend of the noisy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second image, the yellow line represents the </a:t>
            </a:r>
            <a:r>
              <a:rPr lang="en-US" altLang="zh-CN" dirty="0" err="1"/>
              <a:t>Period+Noise</a:t>
            </a:r>
            <a:r>
              <a:rPr lang="en-US" altLang="zh-CN" dirty="0"/>
              <a:t> component extracted using SSA.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third image, the blue line represents a signal with no noise, while the yellow line means the </a:t>
            </a:r>
            <a:r>
              <a:rPr lang="en-US" altLang="zh-CN" dirty="0" err="1"/>
              <a:t>Period+Noise</a:t>
            </a:r>
            <a:r>
              <a:rPr lang="en-US" altLang="zh-CN" dirty="0"/>
              <a:t> component extracted using SSA.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clearly see from picture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Peak features are very difficult to discern in the original signal with a noise level of 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applying SSA, Peaks can be accurately detected.</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5</a:t>
            </a:fld>
            <a:endParaRPr lang="zh-CN" altLang="en-US"/>
          </a:p>
        </p:txBody>
      </p:sp>
    </p:spTree>
    <p:extLst>
      <p:ext uri="{BB962C8B-B14F-4D97-AF65-F5344CB8AC3E}">
        <p14:creationId xmlns:p14="http://schemas.microsoft.com/office/powerpoint/2010/main" val="49029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Professor Song, I've individually tried out the four decomposition algorithms you mentioned in the Tutorial 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I've performed decomposition on each of them and then reconstructed the signals. The denoising effects are depicted in figures.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left part is the decomposition </a:t>
            </a:r>
            <a:r>
              <a:rPr lang="en-US" altLang="zh-CN"/>
              <a:t>of VMD, </a:t>
            </a:r>
            <a:r>
              <a:rPr lang="en-US" altLang="zh-CN" dirty="0"/>
              <a:t>and the right part is the performance of reconstructed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6</a:t>
            </a:fld>
            <a:endParaRPr lang="zh-CN" altLang="en-US"/>
          </a:p>
        </p:txBody>
      </p:sp>
    </p:spTree>
    <p:extLst>
      <p:ext uri="{BB962C8B-B14F-4D97-AF65-F5344CB8AC3E}">
        <p14:creationId xmlns:p14="http://schemas.microsoft.com/office/powerpoint/2010/main" val="249351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7</a:t>
            </a:fld>
            <a:endParaRPr lang="zh-CN" altLang="en-US"/>
          </a:p>
        </p:txBody>
      </p:sp>
    </p:spTree>
    <p:extLst>
      <p:ext uri="{BB962C8B-B14F-4D97-AF65-F5344CB8AC3E}">
        <p14:creationId xmlns:p14="http://schemas.microsoft.com/office/powerpoint/2010/main" val="119291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8</a:t>
            </a:fld>
            <a:endParaRPr lang="zh-CN" altLang="en-US"/>
          </a:p>
        </p:txBody>
      </p:sp>
    </p:spTree>
    <p:extLst>
      <p:ext uri="{BB962C8B-B14F-4D97-AF65-F5344CB8AC3E}">
        <p14:creationId xmlns:p14="http://schemas.microsoft.com/office/powerpoint/2010/main" val="324788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9</a:t>
            </a:fld>
            <a:endParaRPr lang="zh-CN" altLang="en-US"/>
          </a:p>
        </p:txBody>
      </p:sp>
    </p:spTree>
    <p:extLst>
      <p:ext uri="{BB962C8B-B14F-4D97-AF65-F5344CB8AC3E}">
        <p14:creationId xmlns:p14="http://schemas.microsoft.com/office/powerpoint/2010/main" val="239974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226F-0FDE-ADCA-B981-0737D9DC43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ABB8-FEC8-D6C3-AF75-A249BCA47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9362A6-18C2-41E4-9ACE-B39C1F2BE55D}"/>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3668CED4-2D82-18BF-3EE3-F1E04EFAF3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C9BD4-0F60-1E5C-8899-6CB9D052BBE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47391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42D37-FC51-BC1F-CFE1-652AD9776E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A9D527-128B-C07A-BBE0-978418525D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AC53FE-9029-6241-CD11-FF843697A115}"/>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3BA72D27-072D-2561-9A8C-6A89ECF4C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50EB72-67F8-9663-80D5-C5F41473EE8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26286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D18C15-0487-9772-DD3C-4EE8DE4935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9F9B8-B02B-8761-B7FD-1A5A4CE914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AA57CA-2F73-4FD8-5775-0B0A001F52B0}"/>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B7DEA151-1EF8-017C-91EC-C8D93FF45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598E3-6F79-E83E-B33C-8D793C44195B}"/>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77261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D8E04-D209-3C4C-9965-1A9935D351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15DA00-1781-D5ED-51FF-504382AD0C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70773E-4E1B-CA9F-2B09-1D350653DC28}"/>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890AF8FB-65F4-1B1E-284F-526D5FC302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579CA-2077-7F33-D1B2-612949384CD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06525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E27B6-FE66-0601-66C7-C6AC486F53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D7878E-40C4-EBC3-22F5-6F8F8A804E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FAB066-B532-2BD5-D2B5-6AD27DA1F852}"/>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0811A1E0-664F-B975-B4D3-49BDB09DC7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64908-3D90-70BB-944E-9485F0E41C8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2778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49205-86A2-92D0-B772-3BCDDE11A0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EB6F7E-6BAB-FC0A-F189-A81BD8F061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EE0D600-C072-A404-0F50-D6F408A542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1749D0-1E54-0679-5F53-4DAD703C7174}"/>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6" name="页脚占位符 5">
            <a:extLst>
              <a:ext uri="{FF2B5EF4-FFF2-40B4-BE49-F238E27FC236}">
                <a16:creationId xmlns:a16="http://schemas.microsoft.com/office/drawing/2014/main" id="{3802CCC7-E63E-6148-4B31-24485E2C25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0FC7AC-77D2-F96A-2A64-036FD1B79808}"/>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83922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027A3-4356-3CF2-E8C1-2E328239470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0C3975-8154-4011-0D93-AE2AE1E07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036807-7B14-F8B4-7686-FCB078914B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1F7D2F-9A1E-475C-4359-C47497F3C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A76DD0-8C82-179D-1E33-C079E01D68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19BF26-A3BF-6A72-9795-671707400F58}"/>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8" name="页脚占位符 7">
            <a:extLst>
              <a:ext uri="{FF2B5EF4-FFF2-40B4-BE49-F238E27FC236}">
                <a16:creationId xmlns:a16="http://schemas.microsoft.com/office/drawing/2014/main" id="{F1C64E86-5447-674B-18FE-4EF08C522D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F3A91C-0205-9E3E-1805-D35AEA7396CA}"/>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1259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D167-A1B5-3B26-4DFF-C07242A5E7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1C883D-0D9A-CE53-7EF7-79408E992B3D}"/>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4" name="页脚占位符 3">
            <a:extLst>
              <a:ext uri="{FF2B5EF4-FFF2-40B4-BE49-F238E27FC236}">
                <a16:creationId xmlns:a16="http://schemas.microsoft.com/office/drawing/2014/main" id="{C12305E8-5115-78D3-7565-EBFCE5A071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A55DAC-9F26-B6BB-1435-44342C73072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6907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DA0EA-9E66-4BCF-5830-69D52FAEDD3A}"/>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3" name="页脚占位符 2">
            <a:extLst>
              <a:ext uri="{FF2B5EF4-FFF2-40B4-BE49-F238E27FC236}">
                <a16:creationId xmlns:a16="http://schemas.microsoft.com/office/drawing/2014/main" id="{CF96243A-C677-C2CA-C0CA-856636EBF6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2D3CCC-B8BE-8B51-6415-6809969765B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395379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F03FB-7198-053E-39D0-C659624F1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C53A62-7BE4-5FE9-EE85-D6277D30D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8596C5-2EE7-BB5F-3193-DAB2C478B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10BAF1-95B1-0C2A-B593-8E24DAC700F5}"/>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6" name="页脚占位符 5">
            <a:extLst>
              <a:ext uri="{FF2B5EF4-FFF2-40B4-BE49-F238E27FC236}">
                <a16:creationId xmlns:a16="http://schemas.microsoft.com/office/drawing/2014/main" id="{A8862598-5738-8DE2-1D9C-6ADF08F7D7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04FD61-713A-DE87-B32D-A780C0920D7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0778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C8BED-EF9A-927F-B5C9-64D91E511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1DA5D9-48B9-B85F-1162-FDB05B5D3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ED3F-791A-28FA-5ED0-D7C471CC7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CDF28C-0D1B-4D1B-9CE7-D58D04F43E69}"/>
              </a:ext>
            </a:extLst>
          </p:cNvPr>
          <p:cNvSpPr>
            <a:spLocks noGrp="1"/>
          </p:cNvSpPr>
          <p:nvPr>
            <p:ph type="dt" sz="half" idx="10"/>
          </p:nvPr>
        </p:nvSpPr>
        <p:spPr/>
        <p:txBody>
          <a:bodyPr/>
          <a:lstStyle/>
          <a:p>
            <a:fld id="{5647DC1B-4743-47FE-A400-A2B750CAD470}" type="datetimeFigureOut">
              <a:rPr lang="zh-CN" altLang="en-US" smtClean="0"/>
              <a:t>2023-08-28</a:t>
            </a:fld>
            <a:endParaRPr lang="zh-CN" altLang="en-US"/>
          </a:p>
        </p:txBody>
      </p:sp>
      <p:sp>
        <p:nvSpPr>
          <p:cNvPr id="6" name="页脚占位符 5">
            <a:extLst>
              <a:ext uri="{FF2B5EF4-FFF2-40B4-BE49-F238E27FC236}">
                <a16:creationId xmlns:a16="http://schemas.microsoft.com/office/drawing/2014/main" id="{8EAFD2B8-7442-04C4-DF52-E73728140B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EBE4-6CBB-E2F1-A614-252DD0FF312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52516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409B96-826E-6F21-E565-18ACC1C03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E8153E-782F-9F38-B76E-3B4EC127A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41F551-E645-70FA-9CCA-DAB4A2AD3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7DC1B-4743-47FE-A400-A2B750CAD470}" type="datetimeFigureOut">
              <a:rPr lang="zh-CN" altLang="en-US" smtClean="0"/>
              <a:t>2023-08-28</a:t>
            </a:fld>
            <a:endParaRPr lang="zh-CN" altLang="en-US"/>
          </a:p>
        </p:txBody>
      </p:sp>
      <p:sp>
        <p:nvSpPr>
          <p:cNvPr id="5" name="页脚占位符 4">
            <a:extLst>
              <a:ext uri="{FF2B5EF4-FFF2-40B4-BE49-F238E27FC236}">
                <a16:creationId xmlns:a16="http://schemas.microsoft.com/office/drawing/2014/main" id="{30209E3B-87F5-A773-48A2-52ABC59EF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778694-5FFA-C370-8A8E-5A1E97C6D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975951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songuga/DataDemo"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574963" y="3105834"/>
            <a:ext cx="9042074" cy="646331"/>
          </a:xfrm>
          <a:prstGeom prst="rect">
            <a:avLst/>
          </a:prstGeom>
          <a:noFill/>
        </p:spPr>
        <p:txBody>
          <a:bodyPr wrap="square" rtlCol="0">
            <a:spAutoFit/>
          </a:bodyPr>
          <a:lstStyle/>
          <a:p>
            <a:pPr algn="ctr"/>
            <a:r>
              <a:rPr lang="en-US" altLang="zh-CN" sz="3600" dirty="0">
                <a:latin typeface="Consolas" panose="020B0609020204030204" pitchFamily="49" charset="0"/>
                <a:cs typeface="Times New Roman" panose="02020603050405020304" pitchFamily="18" charset="0"/>
              </a:rPr>
              <a:t>Weekly Presentation</a:t>
            </a:r>
          </a:p>
        </p:txBody>
      </p:sp>
      <p:sp>
        <p:nvSpPr>
          <p:cNvPr id="3" name="文本框 2">
            <a:extLst>
              <a:ext uri="{FF2B5EF4-FFF2-40B4-BE49-F238E27FC236}">
                <a16:creationId xmlns:a16="http://schemas.microsoft.com/office/drawing/2014/main" id="{11974E84-A295-73A6-F451-ABDE3F1A1C08}"/>
              </a:ext>
            </a:extLst>
          </p:cNvPr>
          <p:cNvSpPr txBox="1"/>
          <p:nvPr/>
        </p:nvSpPr>
        <p:spPr>
          <a:xfrm>
            <a:off x="5044440" y="5292959"/>
            <a:ext cx="2103120" cy="584775"/>
          </a:xfrm>
          <a:prstGeom prst="rect">
            <a:avLst/>
          </a:prstGeom>
          <a:noFill/>
        </p:spPr>
        <p:txBody>
          <a:bodyPr wrap="square" rtlCol="0">
            <a:spAutoFit/>
          </a:bodyPr>
          <a:lstStyle/>
          <a:p>
            <a:pPr algn="ctr"/>
            <a:r>
              <a:rPr lang="en-US" altLang="zh-CN" sz="1600" dirty="0" err="1">
                <a:latin typeface="Consolas" panose="020B0609020204030204" pitchFamily="49" charset="0"/>
                <a:cs typeface="Times New Roman" panose="02020603050405020304" pitchFamily="18" charset="0"/>
              </a:rPr>
              <a:t>Jiayu</a:t>
            </a:r>
            <a:r>
              <a:rPr lang="en-US" altLang="zh-CN" sz="1600" dirty="0">
                <a:latin typeface="Consolas" panose="020B0609020204030204" pitchFamily="49" charset="0"/>
                <a:cs typeface="Times New Roman" panose="02020603050405020304" pitchFamily="18" charset="0"/>
              </a:rPr>
              <a:t> Chen</a:t>
            </a:r>
          </a:p>
          <a:p>
            <a:pPr algn="ctr"/>
            <a:r>
              <a:rPr lang="en-US" altLang="zh-CN" sz="1600" dirty="0">
                <a:latin typeface="Consolas" panose="020B0609020204030204" pitchFamily="49" charset="0"/>
                <a:cs typeface="Times New Roman" panose="02020603050405020304" pitchFamily="18" charset="0"/>
              </a:rPr>
              <a:t>2023.8.21</a:t>
            </a:r>
          </a:p>
        </p:txBody>
      </p:sp>
    </p:spTree>
    <p:extLst>
      <p:ext uri="{BB962C8B-B14F-4D97-AF65-F5344CB8AC3E}">
        <p14:creationId xmlns:p14="http://schemas.microsoft.com/office/powerpoint/2010/main" val="576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sp>
        <p:nvSpPr>
          <p:cNvPr id="4" name="文本框 3">
            <a:extLst>
              <a:ext uri="{FF2B5EF4-FFF2-40B4-BE49-F238E27FC236}">
                <a16:creationId xmlns:a16="http://schemas.microsoft.com/office/drawing/2014/main" id="{58BC6CCA-9AFB-BDB3-E25B-3D91901E8F1C}"/>
              </a:ext>
            </a:extLst>
          </p:cNvPr>
          <p:cNvSpPr txBox="1"/>
          <p:nvPr/>
        </p:nvSpPr>
        <p:spPr>
          <a:xfrm>
            <a:off x="812624" y="4521658"/>
            <a:ext cx="10819666" cy="2308324"/>
          </a:xfrm>
          <a:prstGeom prst="rect">
            <a:avLst/>
          </a:prstGeom>
          <a:noFill/>
        </p:spPr>
        <p:txBody>
          <a:bodyPr wrap="square" rtlCol="0">
            <a:spAutoFit/>
          </a:bodyPr>
          <a:lstStyle/>
          <a:p>
            <a:r>
              <a:rPr lang="en-US" altLang="zh-CN" sz="1600" dirty="0"/>
              <a:t>I believe this method has the potential to achieve </a:t>
            </a:r>
            <a:r>
              <a:rPr lang="en-US" altLang="zh-CN" sz="1600" b="1" dirty="0"/>
              <a:t>MAE &lt; 3 </a:t>
            </a:r>
            <a:r>
              <a:rPr lang="en-US" altLang="zh-CN" sz="1600" dirty="0"/>
              <a:t>for the prediction of S and D, in the noise level of 0.8. Further optimization lies in achieving higher precision in grouping components of time series, rather than through visual inspection.</a:t>
            </a:r>
            <a:endParaRPr lang="en-US" altLang="zh-CN" sz="1600" dirty="0">
              <a:highlight>
                <a:srgbClr val="FFFF00"/>
              </a:highlight>
            </a:endParaRPr>
          </a:p>
          <a:p>
            <a:endParaRPr lang="en-US" altLang="zh-CN" sz="1600" dirty="0"/>
          </a:p>
          <a:p>
            <a:r>
              <a:rPr lang="en-US" altLang="zh-CN" sz="1600" dirty="0"/>
              <a:t>Surprisingly,</a:t>
            </a:r>
          </a:p>
          <a:p>
            <a:r>
              <a:rPr lang="en-US" altLang="zh-CN" sz="1600" dirty="0"/>
              <a:t>the high predictive accuracy for D using this method is amazing (last week I used IMF_1 of EEMD, it was completely unpredictable for D), as it suggests that the </a:t>
            </a:r>
            <a:r>
              <a:rPr lang="en-US" altLang="zh-CN" sz="1600" b="1" dirty="0"/>
              <a:t>relative amplitude differences </a:t>
            </a:r>
            <a:r>
              <a:rPr lang="en-US" altLang="zh-CN" sz="1600" dirty="0"/>
              <a:t>can be effectively restored. </a:t>
            </a:r>
          </a:p>
          <a:p>
            <a:r>
              <a:rPr lang="en-US" altLang="zh-CN" sz="1600" dirty="0"/>
              <a:t>I plan to delve into the mathematical principles to gain a clearer understanding next week.</a:t>
            </a:r>
          </a:p>
        </p:txBody>
      </p:sp>
      <p:pic>
        <p:nvPicPr>
          <p:cNvPr id="6" name="图片 5">
            <a:extLst>
              <a:ext uri="{FF2B5EF4-FFF2-40B4-BE49-F238E27FC236}">
                <a16:creationId xmlns:a16="http://schemas.microsoft.com/office/drawing/2014/main" id="{D119F06A-1A8B-48EC-C220-F57908B84F5D}"/>
              </a:ext>
            </a:extLst>
          </p:cNvPr>
          <p:cNvPicPr>
            <a:picLocks noChangeAspect="1"/>
          </p:cNvPicPr>
          <p:nvPr/>
        </p:nvPicPr>
        <p:blipFill rotWithShape="1">
          <a:blip r:embed="rId3">
            <a:extLst>
              <a:ext uri="{28A0092B-C50C-407E-A947-70E740481C1C}">
                <a14:useLocalDpi xmlns:a14="http://schemas.microsoft.com/office/drawing/2010/main" val="0"/>
              </a:ext>
            </a:extLst>
          </a:blip>
          <a:srcRect l="6368" t="9529" r="7720" b="6298"/>
          <a:stretch/>
        </p:blipFill>
        <p:spPr>
          <a:xfrm>
            <a:off x="6124643" y="1316021"/>
            <a:ext cx="4778307" cy="3121042"/>
          </a:xfrm>
          <a:prstGeom prst="rect">
            <a:avLst/>
          </a:prstGeom>
        </p:spPr>
      </p:pic>
      <p:pic>
        <p:nvPicPr>
          <p:cNvPr id="8" name="图片 7">
            <a:extLst>
              <a:ext uri="{FF2B5EF4-FFF2-40B4-BE49-F238E27FC236}">
                <a16:creationId xmlns:a16="http://schemas.microsoft.com/office/drawing/2014/main" id="{F8EF6BC7-04CE-0C06-1FC9-44B5FEDB6063}"/>
              </a:ext>
            </a:extLst>
          </p:cNvPr>
          <p:cNvPicPr>
            <a:picLocks noChangeAspect="1"/>
          </p:cNvPicPr>
          <p:nvPr/>
        </p:nvPicPr>
        <p:blipFill rotWithShape="1">
          <a:blip r:embed="rId4">
            <a:extLst>
              <a:ext uri="{28A0092B-C50C-407E-A947-70E740481C1C}">
                <a14:useLocalDpi xmlns:a14="http://schemas.microsoft.com/office/drawing/2010/main" val="0"/>
              </a:ext>
            </a:extLst>
          </a:blip>
          <a:srcRect l="5087" t="10141" r="7926" b="3899"/>
          <a:stretch/>
        </p:blipFill>
        <p:spPr>
          <a:xfrm>
            <a:off x="1377412" y="1329730"/>
            <a:ext cx="4845045" cy="3191928"/>
          </a:xfrm>
          <a:prstGeom prst="rect">
            <a:avLst/>
          </a:prstGeom>
        </p:spPr>
      </p:pic>
      <p:sp>
        <p:nvSpPr>
          <p:cNvPr id="5" name="文本框 4">
            <a:extLst>
              <a:ext uri="{FF2B5EF4-FFF2-40B4-BE49-F238E27FC236}">
                <a16:creationId xmlns:a16="http://schemas.microsoft.com/office/drawing/2014/main" id="{BBD02DE8-346E-1C9A-E247-706CCF139E37}"/>
              </a:ext>
            </a:extLst>
          </p:cNvPr>
          <p:cNvSpPr txBox="1"/>
          <p:nvPr/>
        </p:nvSpPr>
        <p:spPr>
          <a:xfrm>
            <a:off x="3992254" y="929620"/>
            <a:ext cx="4575175" cy="400110"/>
          </a:xfrm>
          <a:prstGeom prst="rect">
            <a:avLst/>
          </a:prstGeom>
          <a:noFill/>
        </p:spPr>
        <p:txBody>
          <a:bodyPr wrap="square">
            <a:spAutoFit/>
          </a:bodyPr>
          <a:lstStyle/>
          <a:p>
            <a:r>
              <a:rPr lang="en-US" altLang="zh-CN" sz="2000" b="1" dirty="0"/>
              <a:t>Prediction Results by using SSA </a:t>
            </a:r>
            <a:endParaRPr lang="zh-CN" altLang="en-US" sz="2000" b="1" dirty="0"/>
          </a:p>
        </p:txBody>
      </p:sp>
    </p:spTree>
    <p:extLst>
      <p:ext uri="{BB962C8B-B14F-4D97-AF65-F5344CB8AC3E}">
        <p14:creationId xmlns:p14="http://schemas.microsoft.com/office/powerpoint/2010/main" val="52993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0.1 by getting template</a:t>
            </a:r>
          </a:p>
        </p:txBody>
      </p:sp>
      <p:sp>
        <p:nvSpPr>
          <p:cNvPr id="27" name="矩形 26">
            <a:extLst>
              <a:ext uri="{FF2B5EF4-FFF2-40B4-BE49-F238E27FC236}">
                <a16:creationId xmlns:a16="http://schemas.microsoft.com/office/drawing/2014/main" id="{F72FFF2B-1394-DF02-2C0A-16C7EE932BC7}"/>
              </a:ext>
            </a:extLst>
          </p:cNvPr>
          <p:cNvSpPr/>
          <p:nvPr/>
        </p:nvSpPr>
        <p:spPr>
          <a:xfrm>
            <a:off x="5981989" y="2321473"/>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Calculate Period based on peaks detection</a:t>
            </a:r>
            <a:endParaRPr lang="zh-CN" altLang="en-US" b="1" dirty="0">
              <a:solidFill>
                <a:schemeClr val="tx1"/>
              </a:solidFill>
              <a:latin typeface="Consolas" panose="020B0609020204030204" pitchFamily="49" charset="0"/>
              <a:cs typeface="Times New Roman" panose="02020603050405020304" pitchFamily="18" charset="0"/>
            </a:endParaRPr>
          </a:p>
        </p:txBody>
      </p:sp>
      <p:sp>
        <p:nvSpPr>
          <p:cNvPr id="28" name="矩形 27">
            <a:extLst>
              <a:ext uri="{FF2B5EF4-FFF2-40B4-BE49-F238E27FC236}">
                <a16:creationId xmlns:a16="http://schemas.microsoft.com/office/drawing/2014/main" id="{DEA9870E-44B8-50F6-A773-7E5BF82D2C9C}"/>
              </a:ext>
            </a:extLst>
          </p:cNvPr>
          <p:cNvSpPr/>
          <p:nvPr/>
        </p:nvSpPr>
        <p:spPr>
          <a:xfrm>
            <a:off x="5986162" y="3346292"/>
            <a:ext cx="3441682" cy="4654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Segmentation</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29" name="矩形 28">
            <a:extLst>
              <a:ext uri="{FF2B5EF4-FFF2-40B4-BE49-F238E27FC236}">
                <a16:creationId xmlns:a16="http://schemas.microsoft.com/office/drawing/2014/main" id="{7EE3CA92-1C9C-E2A3-4E92-5E806CE41ED1}"/>
              </a:ext>
            </a:extLst>
          </p:cNvPr>
          <p:cNvSpPr/>
          <p:nvPr/>
        </p:nvSpPr>
        <p:spPr>
          <a:xfrm>
            <a:off x="5983696" y="4161635"/>
            <a:ext cx="3441680" cy="4790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K-shapes Clustering</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30" name="矩形 29">
            <a:extLst>
              <a:ext uri="{FF2B5EF4-FFF2-40B4-BE49-F238E27FC236}">
                <a16:creationId xmlns:a16="http://schemas.microsoft.com/office/drawing/2014/main" id="{FAAE37AA-3677-EE85-1548-65F904857661}"/>
              </a:ext>
            </a:extLst>
          </p:cNvPr>
          <p:cNvSpPr/>
          <p:nvPr/>
        </p:nvSpPr>
        <p:spPr>
          <a:xfrm>
            <a:off x="5981989" y="5079866"/>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Get Template</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31" name="矩形 30">
            <a:extLst>
              <a:ext uri="{FF2B5EF4-FFF2-40B4-BE49-F238E27FC236}">
                <a16:creationId xmlns:a16="http://schemas.microsoft.com/office/drawing/2014/main" id="{ECAC7C9C-C827-F70E-0543-11BCB062CC43}"/>
              </a:ext>
            </a:extLst>
          </p:cNvPr>
          <p:cNvSpPr/>
          <p:nvPr/>
        </p:nvSpPr>
        <p:spPr>
          <a:xfrm>
            <a:off x="5981989" y="5976555"/>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a:t>
            </a:r>
          </a:p>
        </p:txBody>
      </p:sp>
      <p:cxnSp>
        <p:nvCxnSpPr>
          <p:cNvPr id="32" name="直接箭头连接符 31">
            <a:extLst>
              <a:ext uri="{FF2B5EF4-FFF2-40B4-BE49-F238E27FC236}">
                <a16:creationId xmlns:a16="http://schemas.microsoft.com/office/drawing/2014/main" id="{A905801D-09F8-9EDA-E763-4D48798DED8A}"/>
              </a:ext>
            </a:extLst>
          </p:cNvPr>
          <p:cNvCxnSpPr>
            <a:cxnSpLocks/>
            <a:stCxn id="27" idx="2"/>
            <a:endCxn id="28" idx="0"/>
          </p:cNvCxnSpPr>
          <p:nvPr/>
        </p:nvCxnSpPr>
        <p:spPr>
          <a:xfrm>
            <a:off x="7702830" y="3018009"/>
            <a:ext cx="4173" cy="328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8F50FAC-0A94-1A05-EC14-010374649244}"/>
              </a:ext>
            </a:extLst>
          </p:cNvPr>
          <p:cNvCxnSpPr>
            <a:cxnSpLocks/>
            <a:stCxn id="28" idx="2"/>
            <a:endCxn id="29" idx="0"/>
          </p:cNvCxnSpPr>
          <p:nvPr/>
        </p:nvCxnSpPr>
        <p:spPr>
          <a:xfrm flipH="1">
            <a:off x="7704536" y="3811703"/>
            <a:ext cx="2467" cy="3499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40B9A83-756D-87B3-6E35-E16AC426BEAC}"/>
              </a:ext>
            </a:extLst>
          </p:cNvPr>
          <p:cNvCxnSpPr>
            <a:cxnSpLocks/>
            <a:stCxn id="30" idx="2"/>
            <a:endCxn id="31" idx="0"/>
          </p:cNvCxnSpPr>
          <p:nvPr/>
        </p:nvCxnSpPr>
        <p:spPr>
          <a:xfrm flipH="1">
            <a:off x="7702450" y="5537361"/>
            <a:ext cx="1233" cy="439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D38EBD-D00C-69FF-B0B0-810D7B51A14E}"/>
              </a:ext>
            </a:extLst>
          </p:cNvPr>
          <p:cNvCxnSpPr>
            <a:cxnSpLocks/>
            <a:stCxn id="37" idx="2"/>
            <a:endCxn id="27" idx="0"/>
          </p:cNvCxnSpPr>
          <p:nvPr/>
        </p:nvCxnSpPr>
        <p:spPr>
          <a:xfrm flipH="1">
            <a:off x="7702830" y="1739441"/>
            <a:ext cx="1" cy="5820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7154461-C05A-12C8-6952-F724A316857F}"/>
              </a:ext>
            </a:extLst>
          </p:cNvPr>
          <p:cNvCxnSpPr>
            <a:cxnSpLocks/>
            <a:stCxn id="29" idx="2"/>
            <a:endCxn id="30" idx="0"/>
          </p:cNvCxnSpPr>
          <p:nvPr/>
        </p:nvCxnSpPr>
        <p:spPr>
          <a:xfrm flipH="1">
            <a:off x="7703683" y="4640672"/>
            <a:ext cx="853" cy="439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5CD4E8C-4C01-998B-5B73-BFDFB554D8EA}"/>
              </a:ext>
            </a:extLst>
          </p:cNvPr>
          <p:cNvSpPr txBox="1"/>
          <p:nvPr/>
        </p:nvSpPr>
        <p:spPr>
          <a:xfrm>
            <a:off x="6407833" y="1093110"/>
            <a:ext cx="2589995" cy="646331"/>
          </a:xfrm>
          <a:prstGeom prst="rect">
            <a:avLst/>
          </a:prstGeom>
          <a:noFill/>
        </p:spPr>
        <p:txBody>
          <a:bodyPr wrap="square">
            <a:spAutoFit/>
          </a:bodyPr>
          <a:lstStyle/>
          <a:p>
            <a:pPr algn="ctr"/>
            <a:r>
              <a:rPr lang="en-US" altLang="zh-CN" dirty="0">
                <a:solidFill>
                  <a:schemeClr val="tx1"/>
                </a:solidFill>
                <a:latin typeface="Consolas" panose="020B0609020204030204" pitchFamily="49" charset="0"/>
                <a:cs typeface="Times New Roman" panose="02020603050405020304" pitchFamily="18" charset="0"/>
              </a:rPr>
              <a:t>Data</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0.1</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70" name="矩形 69">
            <a:extLst>
              <a:ext uri="{FF2B5EF4-FFF2-40B4-BE49-F238E27FC236}">
                <a16:creationId xmlns:a16="http://schemas.microsoft.com/office/drawing/2014/main" id="{4DFE30AC-CB23-A475-0640-850A35294A8D}"/>
              </a:ext>
            </a:extLst>
          </p:cNvPr>
          <p:cNvSpPr/>
          <p:nvPr/>
        </p:nvSpPr>
        <p:spPr>
          <a:xfrm>
            <a:off x="697922" y="2321473"/>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Calculate period based on HR value</a:t>
            </a:r>
          </a:p>
        </p:txBody>
      </p:sp>
      <p:sp>
        <p:nvSpPr>
          <p:cNvPr id="71" name="矩形 70">
            <a:extLst>
              <a:ext uri="{FF2B5EF4-FFF2-40B4-BE49-F238E27FC236}">
                <a16:creationId xmlns:a16="http://schemas.microsoft.com/office/drawing/2014/main" id="{A32A42A6-22BE-B9DE-C2AD-AF0C4AB89451}"/>
              </a:ext>
            </a:extLst>
          </p:cNvPr>
          <p:cNvSpPr/>
          <p:nvPr/>
        </p:nvSpPr>
        <p:spPr>
          <a:xfrm>
            <a:off x="702095" y="3346292"/>
            <a:ext cx="3441682" cy="4654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Segmentation</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72" name="矩形 71">
            <a:extLst>
              <a:ext uri="{FF2B5EF4-FFF2-40B4-BE49-F238E27FC236}">
                <a16:creationId xmlns:a16="http://schemas.microsoft.com/office/drawing/2014/main" id="{B611F95B-D097-2840-438F-8F95D2613E87}"/>
              </a:ext>
            </a:extLst>
          </p:cNvPr>
          <p:cNvSpPr/>
          <p:nvPr/>
        </p:nvSpPr>
        <p:spPr>
          <a:xfrm>
            <a:off x="699629" y="4161635"/>
            <a:ext cx="3441680" cy="4790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K-shapes Clustering</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73" name="矩形 72">
            <a:extLst>
              <a:ext uri="{FF2B5EF4-FFF2-40B4-BE49-F238E27FC236}">
                <a16:creationId xmlns:a16="http://schemas.microsoft.com/office/drawing/2014/main" id="{85FCA7CA-F9D9-EEB1-531F-93CDCA667249}"/>
              </a:ext>
            </a:extLst>
          </p:cNvPr>
          <p:cNvSpPr/>
          <p:nvPr/>
        </p:nvSpPr>
        <p:spPr>
          <a:xfrm>
            <a:off x="697922" y="5079866"/>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Get Template</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74" name="矩形 73">
            <a:extLst>
              <a:ext uri="{FF2B5EF4-FFF2-40B4-BE49-F238E27FC236}">
                <a16:creationId xmlns:a16="http://schemas.microsoft.com/office/drawing/2014/main" id="{7246C2C7-1168-A7F8-3FD4-55F75AD71B3D}"/>
              </a:ext>
            </a:extLst>
          </p:cNvPr>
          <p:cNvSpPr/>
          <p:nvPr/>
        </p:nvSpPr>
        <p:spPr>
          <a:xfrm>
            <a:off x="697922" y="5976555"/>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a:t>
            </a:r>
          </a:p>
        </p:txBody>
      </p:sp>
      <p:cxnSp>
        <p:nvCxnSpPr>
          <p:cNvPr id="75" name="直接箭头连接符 74">
            <a:extLst>
              <a:ext uri="{FF2B5EF4-FFF2-40B4-BE49-F238E27FC236}">
                <a16:creationId xmlns:a16="http://schemas.microsoft.com/office/drawing/2014/main" id="{8FDADC6F-A19F-A900-CDD5-F416A5D115AD}"/>
              </a:ext>
            </a:extLst>
          </p:cNvPr>
          <p:cNvCxnSpPr>
            <a:cxnSpLocks/>
            <a:stCxn id="70" idx="2"/>
            <a:endCxn id="71" idx="0"/>
          </p:cNvCxnSpPr>
          <p:nvPr/>
        </p:nvCxnSpPr>
        <p:spPr>
          <a:xfrm>
            <a:off x="2418763" y="3018009"/>
            <a:ext cx="4173" cy="328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320EE217-95F7-1EAB-A73C-112E5BB8D658}"/>
              </a:ext>
            </a:extLst>
          </p:cNvPr>
          <p:cNvCxnSpPr>
            <a:cxnSpLocks/>
            <a:stCxn id="71" idx="2"/>
            <a:endCxn id="72" idx="0"/>
          </p:cNvCxnSpPr>
          <p:nvPr/>
        </p:nvCxnSpPr>
        <p:spPr>
          <a:xfrm flipH="1">
            <a:off x="2420469" y="3811703"/>
            <a:ext cx="2467" cy="3499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48EC04F-1C13-FF95-EB84-074538DB7D6D}"/>
              </a:ext>
            </a:extLst>
          </p:cNvPr>
          <p:cNvCxnSpPr>
            <a:cxnSpLocks/>
            <a:stCxn id="73" idx="2"/>
            <a:endCxn id="74" idx="0"/>
          </p:cNvCxnSpPr>
          <p:nvPr/>
        </p:nvCxnSpPr>
        <p:spPr>
          <a:xfrm flipH="1">
            <a:off x="2418383" y="5537361"/>
            <a:ext cx="1233" cy="439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92FA8C9-7BA8-5D4A-530B-8765148369A7}"/>
              </a:ext>
            </a:extLst>
          </p:cNvPr>
          <p:cNvCxnSpPr>
            <a:cxnSpLocks/>
            <a:stCxn id="80" idx="2"/>
            <a:endCxn id="70" idx="0"/>
          </p:cNvCxnSpPr>
          <p:nvPr/>
        </p:nvCxnSpPr>
        <p:spPr>
          <a:xfrm flipH="1">
            <a:off x="2418763" y="1739441"/>
            <a:ext cx="1" cy="5820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5C9B866-7DF1-A0E5-59F2-ACEB88BEC353}"/>
              </a:ext>
            </a:extLst>
          </p:cNvPr>
          <p:cNvCxnSpPr>
            <a:cxnSpLocks/>
            <a:stCxn id="72" idx="2"/>
            <a:endCxn id="73" idx="0"/>
          </p:cNvCxnSpPr>
          <p:nvPr/>
        </p:nvCxnSpPr>
        <p:spPr>
          <a:xfrm flipH="1">
            <a:off x="2419616" y="4640672"/>
            <a:ext cx="853" cy="439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362C46F8-55BF-EA31-9539-C04A021688A6}"/>
              </a:ext>
            </a:extLst>
          </p:cNvPr>
          <p:cNvSpPr txBox="1"/>
          <p:nvPr/>
        </p:nvSpPr>
        <p:spPr>
          <a:xfrm>
            <a:off x="1123766" y="1093110"/>
            <a:ext cx="2589995" cy="646331"/>
          </a:xfrm>
          <a:prstGeom prst="rect">
            <a:avLst/>
          </a:prstGeom>
          <a:noFill/>
        </p:spPr>
        <p:txBody>
          <a:bodyPr wrap="square">
            <a:spAutoFit/>
          </a:bodyPr>
          <a:lstStyle/>
          <a:p>
            <a:pPr algn="ctr"/>
            <a:r>
              <a:rPr lang="en-US" altLang="zh-CN" dirty="0">
                <a:solidFill>
                  <a:schemeClr val="tx1"/>
                </a:solidFill>
                <a:latin typeface="Consolas" panose="020B0609020204030204" pitchFamily="49" charset="0"/>
                <a:cs typeface="Times New Roman" panose="02020603050405020304" pitchFamily="18" charset="0"/>
              </a:rPr>
              <a:t>Data</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0.1</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85" name="文本框 84">
            <a:extLst>
              <a:ext uri="{FF2B5EF4-FFF2-40B4-BE49-F238E27FC236}">
                <a16:creationId xmlns:a16="http://schemas.microsoft.com/office/drawing/2014/main" id="{7D4CB667-5027-CAB0-9DC9-A3A1F9D2949B}"/>
              </a:ext>
            </a:extLst>
          </p:cNvPr>
          <p:cNvSpPr txBox="1"/>
          <p:nvPr/>
        </p:nvSpPr>
        <p:spPr>
          <a:xfrm>
            <a:off x="9418925" y="2204827"/>
            <a:ext cx="2734122" cy="923330"/>
          </a:xfrm>
          <a:prstGeom prst="rect">
            <a:avLst/>
          </a:prstGeom>
          <a:noFill/>
        </p:spPr>
        <p:txBody>
          <a:bodyPr wrap="square">
            <a:spAutoFit/>
          </a:bodyPr>
          <a:lstStyle/>
          <a:p>
            <a:pPr algn="ctr"/>
            <a:r>
              <a:rPr lang="en-US" altLang="zh-CN" dirty="0" err="1">
                <a:latin typeface="Consolas" panose="020B0609020204030204" pitchFamily="49" charset="0"/>
                <a:cs typeface="Times New Roman" panose="02020603050405020304" pitchFamily="18" charset="0"/>
              </a:rPr>
              <a:t>Period_distance</a:t>
            </a:r>
            <a:r>
              <a:rPr lang="en-US" altLang="zh-CN" dirty="0">
                <a:latin typeface="Consolas" panose="020B0609020204030204" pitchFamily="49" charset="0"/>
                <a:cs typeface="Times New Roman" panose="02020603050405020304" pitchFamily="18" charset="0"/>
              </a:rPr>
              <a:t> =</a:t>
            </a:r>
          </a:p>
          <a:p>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10s * </a:t>
            </a:r>
            <a:r>
              <a:rPr lang="en-US" altLang="zh-CN" dirty="0" err="1">
                <a:solidFill>
                  <a:schemeClr val="tx1"/>
                </a:solidFill>
                <a:latin typeface="Consolas" panose="020B0609020204030204" pitchFamily="49" charset="0"/>
                <a:cs typeface="Times New Roman" panose="02020603050405020304" pitchFamily="18" charset="0"/>
              </a:rPr>
              <a:t>sampling_rate</a:t>
            </a:r>
            <a:r>
              <a:rPr lang="en-US" altLang="zh-CN" dirty="0">
                <a:solidFill>
                  <a:schemeClr val="tx1"/>
                </a:solidFill>
                <a:latin typeface="Consolas" panose="020B0609020204030204" pitchFamily="49" charset="0"/>
                <a:cs typeface="Times New Roman" panose="02020603050405020304" pitchFamily="18" charset="0"/>
              </a:rPr>
              <a:t>) / </a:t>
            </a:r>
            <a:r>
              <a:rPr lang="en-US" altLang="zh-CN" u="sng" dirty="0">
                <a:solidFill>
                  <a:schemeClr val="tx1"/>
                </a:solidFill>
                <a:latin typeface="Consolas" panose="020B0609020204030204" pitchFamily="49" charset="0"/>
                <a:cs typeface="Times New Roman" panose="02020603050405020304" pitchFamily="18" charset="0"/>
              </a:rPr>
              <a:t>(</a:t>
            </a:r>
            <a:r>
              <a:rPr lang="en-US" altLang="zh-CN" u="sng" dirty="0" err="1">
                <a:solidFill>
                  <a:schemeClr val="tx1"/>
                </a:solidFill>
                <a:latin typeface="Consolas" panose="020B0609020204030204" pitchFamily="49" charset="0"/>
                <a:cs typeface="Times New Roman" panose="02020603050405020304" pitchFamily="18" charset="0"/>
              </a:rPr>
              <a:t>Peaks_num</a:t>
            </a:r>
            <a:r>
              <a:rPr lang="en-US" altLang="zh-CN" u="sng" dirty="0">
                <a:solidFill>
                  <a:schemeClr val="tx1"/>
                </a:solidFill>
                <a:latin typeface="Consolas" panose="020B0609020204030204" pitchFamily="49" charset="0"/>
                <a:cs typeface="Times New Roman" panose="02020603050405020304" pitchFamily="18" charset="0"/>
              </a:rPr>
              <a:t> / 2) </a:t>
            </a:r>
            <a:endParaRPr lang="zh-CN" altLang="en-US" u="sng" dirty="0">
              <a:solidFill>
                <a:schemeClr val="tx1"/>
              </a:solidFill>
              <a:latin typeface="Consolas" panose="020B0609020204030204" pitchFamily="49"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E93621D2-0FF1-5CEA-5413-6CF2BB4FEAE0}"/>
              </a:ext>
            </a:extLst>
          </p:cNvPr>
          <p:cNvCxnSpPr>
            <a:cxnSpLocks/>
          </p:cNvCxnSpPr>
          <p:nvPr/>
        </p:nvCxnSpPr>
        <p:spPr>
          <a:xfrm>
            <a:off x="5059354" y="931371"/>
            <a:ext cx="0" cy="599216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7A09DD-8C3A-AE0C-8412-01ABB8B31D29}"/>
              </a:ext>
            </a:extLst>
          </p:cNvPr>
          <p:cNvSpPr/>
          <p:nvPr/>
        </p:nvSpPr>
        <p:spPr>
          <a:xfrm>
            <a:off x="72697" y="1026346"/>
            <a:ext cx="1143000" cy="5562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ideal</a:t>
            </a:r>
            <a:endParaRPr lang="zh-CN" altLang="en-US" dirty="0">
              <a:solidFill>
                <a:schemeClr val="tx1"/>
              </a:solidFill>
            </a:endParaRPr>
          </a:p>
        </p:txBody>
      </p:sp>
      <p:sp>
        <p:nvSpPr>
          <p:cNvPr id="4" name="矩形 3">
            <a:extLst>
              <a:ext uri="{FF2B5EF4-FFF2-40B4-BE49-F238E27FC236}">
                <a16:creationId xmlns:a16="http://schemas.microsoft.com/office/drawing/2014/main" id="{1253DED0-D819-8F9B-5365-03534B777362}"/>
              </a:ext>
            </a:extLst>
          </p:cNvPr>
          <p:cNvSpPr/>
          <p:nvPr/>
        </p:nvSpPr>
        <p:spPr>
          <a:xfrm>
            <a:off x="5206851" y="1026346"/>
            <a:ext cx="1321731" cy="5562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practical</a:t>
            </a:r>
            <a:endParaRPr lang="zh-CN" altLang="en-US" dirty="0">
              <a:solidFill>
                <a:schemeClr val="tx1"/>
              </a:solidFill>
            </a:endParaRPr>
          </a:p>
        </p:txBody>
      </p:sp>
      <p:cxnSp>
        <p:nvCxnSpPr>
          <p:cNvPr id="6" name="直接箭头连接符 5">
            <a:extLst>
              <a:ext uri="{FF2B5EF4-FFF2-40B4-BE49-F238E27FC236}">
                <a16:creationId xmlns:a16="http://schemas.microsoft.com/office/drawing/2014/main" id="{1C21F927-FD43-D1CD-10F7-2C61865F3662}"/>
              </a:ext>
            </a:extLst>
          </p:cNvPr>
          <p:cNvCxnSpPr>
            <a:cxnSpLocks/>
            <a:stCxn id="85" idx="2"/>
            <a:endCxn id="7" idx="0"/>
          </p:cNvCxnSpPr>
          <p:nvPr/>
        </p:nvCxnSpPr>
        <p:spPr>
          <a:xfrm>
            <a:off x="10785986" y="3128157"/>
            <a:ext cx="0" cy="403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98399C0-AC92-C520-A1A2-1DEC81A6B57D}"/>
              </a:ext>
            </a:extLst>
          </p:cNvPr>
          <p:cNvSpPr txBox="1"/>
          <p:nvPr/>
        </p:nvSpPr>
        <p:spPr>
          <a:xfrm>
            <a:off x="9418925" y="3531649"/>
            <a:ext cx="2734122" cy="923330"/>
          </a:xfrm>
          <a:prstGeom prst="rect">
            <a:avLst/>
          </a:prstGeom>
          <a:noFill/>
        </p:spPr>
        <p:txBody>
          <a:bodyPr wrap="square">
            <a:spAutoFit/>
          </a:bodyPr>
          <a:lstStyle/>
          <a:p>
            <a:pPr algn="ctr"/>
            <a:r>
              <a:rPr lang="en-US" altLang="zh-CN" dirty="0">
                <a:latin typeface="Consolas" panose="020B0609020204030204" pitchFamily="49" charset="0"/>
                <a:cs typeface="Times New Roman" panose="02020603050405020304" pitchFamily="18" charset="0"/>
              </a:rPr>
              <a:t>One circle has a large peak and a small peak</a:t>
            </a:r>
            <a:endParaRPr lang="zh-CN" altLang="en-US" dirty="0">
              <a:solidFill>
                <a:schemeClr val="tx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2716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0.1 by getting template</a:t>
            </a:r>
          </a:p>
        </p:txBody>
      </p:sp>
      <p:sp>
        <p:nvSpPr>
          <p:cNvPr id="4" name="文本框 3">
            <a:extLst>
              <a:ext uri="{FF2B5EF4-FFF2-40B4-BE49-F238E27FC236}">
                <a16:creationId xmlns:a16="http://schemas.microsoft.com/office/drawing/2014/main" id="{F4B9CF12-A831-545C-B1D3-D127CF520246}"/>
              </a:ext>
            </a:extLst>
          </p:cNvPr>
          <p:cNvSpPr txBox="1"/>
          <p:nvPr/>
        </p:nvSpPr>
        <p:spPr>
          <a:xfrm>
            <a:off x="1033487" y="5089145"/>
            <a:ext cx="5478631" cy="1754326"/>
          </a:xfrm>
          <a:prstGeom prst="rect">
            <a:avLst/>
          </a:prstGeom>
          <a:noFill/>
        </p:spPr>
        <p:txBody>
          <a:bodyPr wrap="square" rtlCol="0">
            <a:spAutoFit/>
          </a:bodyPr>
          <a:lstStyle/>
          <a:p>
            <a:r>
              <a:rPr lang="en-US" altLang="zh-CN" dirty="0"/>
              <a:t>Using HR-based segmentation, each segment has different shift phases.</a:t>
            </a:r>
          </a:p>
          <a:p>
            <a:endParaRPr lang="en-US" altLang="zh-CN" dirty="0"/>
          </a:p>
          <a:p>
            <a:r>
              <a:rPr lang="en-US" altLang="zh-CN" dirty="0"/>
              <a:t>The HR per minute is not equal to the HR for these ten seconds. Even a slight error can result in a poor performance.</a:t>
            </a:r>
          </a:p>
        </p:txBody>
      </p:sp>
      <p:pic>
        <p:nvPicPr>
          <p:cNvPr id="3" name="图片 2">
            <a:extLst>
              <a:ext uri="{FF2B5EF4-FFF2-40B4-BE49-F238E27FC236}">
                <a16:creationId xmlns:a16="http://schemas.microsoft.com/office/drawing/2014/main" id="{DD8F4C9B-108A-56AF-9323-AA42B3DBFD24}"/>
              </a:ext>
            </a:extLst>
          </p:cNvPr>
          <p:cNvPicPr>
            <a:picLocks noChangeAspect="1"/>
          </p:cNvPicPr>
          <p:nvPr/>
        </p:nvPicPr>
        <p:blipFill>
          <a:blip r:embed="rId3"/>
          <a:stretch>
            <a:fillRect/>
          </a:stretch>
        </p:blipFill>
        <p:spPr>
          <a:xfrm>
            <a:off x="1122218" y="885615"/>
            <a:ext cx="5225242" cy="4117128"/>
          </a:xfrm>
          <a:prstGeom prst="rect">
            <a:avLst/>
          </a:prstGeom>
        </p:spPr>
      </p:pic>
      <p:pic>
        <p:nvPicPr>
          <p:cNvPr id="6" name="图片 5">
            <a:extLst>
              <a:ext uri="{FF2B5EF4-FFF2-40B4-BE49-F238E27FC236}">
                <a16:creationId xmlns:a16="http://schemas.microsoft.com/office/drawing/2014/main" id="{264259C9-1E3A-F322-4567-7646D7FC3AFF}"/>
              </a:ext>
            </a:extLst>
          </p:cNvPr>
          <p:cNvPicPr>
            <a:picLocks noChangeAspect="1"/>
          </p:cNvPicPr>
          <p:nvPr/>
        </p:nvPicPr>
        <p:blipFill>
          <a:blip r:embed="rId4"/>
          <a:stretch>
            <a:fillRect/>
          </a:stretch>
        </p:blipFill>
        <p:spPr>
          <a:xfrm>
            <a:off x="6680651" y="885616"/>
            <a:ext cx="5342377" cy="4117127"/>
          </a:xfrm>
          <a:prstGeom prst="rect">
            <a:avLst/>
          </a:prstGeom>
        </p:spPr>
      </p:pic>
      <p:sp>
        <p:nvSpPr>
          <p:cNvPr id="8" name="文本框 7">
            <a:extLst>
              <a:ext uri="{FF2B5EF4-FFF2-40B4-BE49-F238E27FC236}">
                <a16:creationId xmlns:a16="http://schemas.microsoft.com/office/drawing/2014/main" id="{7D8E58B2-BFDB-3A7D-F26E-E71B606E8A11}"/>
              </a:ext>
            </a:extLst>
          </p:cNvPr>
          <p:cNvSpPr txBox="1"/>
          <p:nvPr/>
        </p:nvSpPr>
        <p:spPr>
          <a:xfrm>
            <a:off x="6680651" y="5089145"/>
            <a:ext cx="5221666" cy="646331"/>
          </a:xfrm>
          <a:prstGeom prst="rect">
            <a:avLst/>
          </a:prstGeom>
          <a:noFill/>
        </p:spPr>
        <p:txBody>
          <a:bodyPr wrap="square" rtlCol="0">
            <a:spAutoFit/>
          </a:bodyPr>
          <a:lstStyle/>
          <a:p>
            <a:r>
              <a:rPr lang="en-US" altLang="zh-CN" dirty="0"/>
              <a:t>Segmentation based on peak count yields much better results.</a:t>
            </a:r>
          </a:p>
        </p:txBody>
      </p:sp>
    </p:spTree>
    <p:extLst>
      <p:ext uri="{BB962C8B-B14F-4D97-AF65-F5344CB8AC3E}">
        <p14:creationId xmlns:p14="http://schemas.microsoft.com/office/powerpoint/2010/main" val="154705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0.1 by getting template</a:t>
            </a:r>
          </a:p>
        </p:txBody>
      </p:sp>
      <p:pic>
        <p:nvPicPr>
          <p:cNvPr id="7" name="图片 6">
            <a:extLst>
              <a:ext uri="{FF2B5EF4-FFF2-40B4-BE49-F238E27FC236}">
                <a16:creationId xmlns:a16="http://schemas.microsoft.com/office/drawing/2014/main" id="{B1142779-3576-AD67-E113-D33002B7E32D}"/>
              </a:ext>
            </a:extLst>
          </p:cNvPr>
          <p:cNvPicPr>
            <a:picLocks noChangeAspect="1"/>
          </p:cNvPicPr>
          <p:nvPr/>
        </p:nvPicPr>
        <p:blipFill>
          <a:blip r:embed="rId3"/>
          <a:stretch>
            <a:fillRect/>
          </a:stretch>
        </p:blipFill>
        <p:spPr>
          <a:xfrm>
            <a:off x="6955038" y="800635"/>
            <a:ext cx="4672892" cy="4180114"/>
          </a:xfrm>
          <a:prstGeom prst="rect">
            <a:avLst/>
          </a:prstGeom>
        </p:spPr>
      </p:pic>
      <p:pic>
        <p:nvPicPr>
          <p:cNvPr id="3" name="图片 2">
            <a:extLst>
              <a:ext uri="{FF2B5EF4-FFF2-40B4-BE49-F238E27FC236}">
                <a16:creationId xmlns:a16="http://schemas.microsoft.com/office/drawing/2014/main" id="{F71CAA79-0DFD-D8A7-5920-217BB2275A99}"/>
              </a:ext>
            </a:extLst>
          </p:cNvPr>
          <p:cNvPicPr>
            <a:picLocks noChangeAspect="1"/>
          </p:cNvPicPr>
          <p:nvPr/>
        </p:nvPicPr>
        <p:blipFill>
          <a:blip r:embed="rId4"/>
          <a:stretch>
            <a:fillRect/>
          </a:stretch>
        </p:blipFill>
        <p:spPr>
          <a:xfrm>
            <a:off x="1289994" y="768562"/>
            <a:ext cx="4912024" cy="4244260"/>
          </a:xfrm>
          <a:prstGeom prst="rect">
            <a:avLst/>
          </a:prstGeom>
        </p:spPr>
      </p:pic>
      <p:sp>
        <p:nvSpPr>
          <p:cNvPr id="8" name="文本框 7">
            <a:extLst>
              <a:ext uri="{FF2B5EF4-FFF2-40B4-BE49-F238E27FC236}">
                <a16:creationId xmlns:a16="http://schemas.microsoft.com/office/drawing/2014/main" id="{D6B0FC63-A5C5-6996-0A22-4940A49B2606}"/>
              </a:ext>
            </a:extLst>
          </p:cNvPr>
          <p:cNvSpPr txBox="1"/>
          <p:nvPr/>
        </p:nvSpPr>
        <p:spPr>
          <a:xfrm>
            <a:off x="1289994" y="5350774"/>
            <a:ext cx="5004352" cy="1477328"/>
          </a:xfrm>
          <a:prstGeom prst="rect">
            <a:avLst/>
          </a:prstGeom>
          <a:noFill/>
        </p:spPr>
        <p:txBody>
          <a:bodyPr wrap="square">
            <a:spAutoFit/>
          </a:bodyPr>
          <a:lstStyle/>
          <a:p>
            <a:r>
              <a:rPr lang="en-US" altLang="zh-CN" dirty="0"/>
              <a:t>Clustering results using HR-based segmentation</a:t>
            </a:r>
          </a:p>
          <a:p>
            <a:endParaRPr lang="en-US" altLang="zh-CN" dirty="0"/>
          </a:p>
          <a:p>
            <a:r>
              <a:rPr lang="en-US" altLang="zh-CN" dirty="0"/>
              <a:t>Left result is not satisfactory and worse than right one</a:t>
            </a:r>
          </a:p>
        </p:txBody>
      </p:sp>
      <p:sp>
        <p:nvSpPr>
          <p:cNvPr id="9" name="文本框 8">
            <a:extLst>
              <a:ext uri="{FF2B5EF4-FFF2-40B4-BE49-F238E27FC236}">
                <a16:creationId xmlns:a16="http://schemas.microsoft.com/office/drawing/2014/main" id="{423F4DBE-D898-4C3D-F3A9-0F9EE1988055}"/>
              </a:ext>
            </a:extLst>
          </p:cNvPr>
          <p:cNvSpPr txBox="1"/>
          <p:nvPr/>
        </p:nvSpPr>
        <p:spPr>
          <a:xfrm>
            <a:off x="6955038" y="5332591"/>
            <a:ext cx="4860600" cy="646331"/>
          </a:xfrm>
          <a:prstGeom prst="rect">
            <a:avLst/>
          </a:prstGeom>
          <a:noFill/>
        </p:spPr>
        <p:txBody>
          <a:bodyPr wrap="square">
            <a:spAutoFit/>
          </a:bodyPr>
          <a:lstStyle/>
          <a:p>
            <a:r>
              <a:rPr lang="en-US" altLang="zh-CN" dirty="0"/>
              <a:t>Clustering results using segmentation based on peak count</a:t>
            </a:r>
            <a:endParaRPr lang="zh-CN" altLang="en-US" dirty="0"/>
          </a:p>
        </p:txBody>
      </p:sp>
    </p:spTree>
    <p:extLst>
      <p:ext uri="{BB962C8B-B14F-4D97-AF65-F5344CB8AC3E}">
        <p14:creationId xmlns:p14="http://schemas.microsoft.com/office/powerpoint/2010/main" val="184598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0.1 by getting template</a:t>
            </a:r>
          </a:p>
        </p:txBody>
      </p:sp>
      <p:sp>
        <p:nvSpPr>
          <p:cNvPr id="6" name="文本框 5">
            <a:extLst>
              <a:ext uri="{FF2B5EF4-FFF2-40B4-BE49-F238E27FC236}">
                <a16:creationId xmlns:a16="http://schemas.microsoft.com/office/drawing/2014/main" id="{A502F1FC-A8A5-D4BD-EB91-DD917E0BBB7A}"/>
              </a:ext>
            </a:extLst>
          </p:cNvPr>
          <p:cNvSpPr txBox="1"/>
          <p:nvPr/>
        </p:nvSpPr>
        <p:spPr>
          <a:xfrm>
            <a:off x="1760022" y="4249806"/>
            <a:ext cx="9134168" cy="2585323"/>
          </a:xfrm>
          <a:prstGeom prst="rect">
            <a:avLst/>
          </a:prstGeom>
          <a:noFill/>
        </p:spPr>
        <p:txBody>
          <a:bodyPr wrap="square" rtlCol="0">
            <a:spAutoFit/>
          </a:bodyPr>
          <a:lstStyle/>
          <a:p>
            <a:r>
              <a:rPr lang="en-US" altLang="zh-CN" dirty="0"/>
              <a:t>A peculiar phenomenon observed in the S prediction</a:t>
            </a:r>
          </a:p>
          <a:p>
            <a:endParaRPr lang="en-US" altLang="zh-CN" dirty="0"/>
          </a:p>
          <a:p>
            <a:r>
              <a:rPr lang="en-US" altLang="zh-CN" dirty="0"/>
              <a:t>In the training set, correlation between D21/D12 and S reaches 0.95.</a:t>
            </a:r>
          </a:p>
          <a:p>
            <a:r>
              <a:rPr lang="en-US" altLang="zh-CN" dirty="0"/>
              <a:t>In the test set, correlation between D21/D12 and S also exceeds 0.9.</a:t>
            </a:r>
          </a:p>
          <a:p>
            <a:r>
              <a:rPr lang="en-US" altLang="zh-CN" dirty="0"/>
              <a:t>The feature extraction seems to be working perfectly.</a:t>
            </a:r>
          </a:p>
          <a:p>
            <a:endParaRPr lang="en-US" altLang="zh-CN" dirty="0"/>
          </a:p>
          <a:p>
            <a:r>
              <a:rPr lang="en-US" altLang="zh-CN" dirty="0"/>
              <a:t>However, their respective linear regression slopes differ significantly, leading to </a:t>
            </a:r>
            <a:r>
              <a:rPr lang="en-US" altLang="zh-CN" dirty="0" err="1"/>
              <a:t>Template_S</a:t>
            </a:r>
            <a:r>
              <a:rPr lang="en-US" altLang="zh-CN" dirty="0"/>
              <a:t> predictions often being higher than real values.</a:t>
            </a:r>
          </a:p>
          <a:p>
            <a:r>
              <a:rPr lang="en-US" altLang="zh-CN" dirty="0"/>
              <a:t>The exact cause of this peculiarity hasn't been determined yet.</a:t>
            </a:r>
          </a:p>
        </p:txBody>
      </p:sp>
      <p:pic>
        <p:nvPicPr>
          <p:cNvPr id="8" name="图片 7">
            <a:extLst>
              <a:ext uri="{FF2B5EF4-FFF2-40B4-BE49-F238E27FC236}">
                <a16:creationId xmlns:a16="http://schemas.microsoft.com/office/drawing/2014/main" id="{086CB2A7-5268-0F47-2CA2-5B5A8DB52BC9}"/>
              </a:ext>
            </a:extLst>
          </p:cNvPr>
          <p:cNvPicPr>
            <a:picLocks noChangeAspect="1"/>
          </p:cNvPicPr>
          <p:nvPr/>
        </p:nvPicPr>
        <p:blipFill>
          <a:blip r:embed="rId3"/>
          <a:stretch>
            <a:fillRect/>
          </a:stretch>
        </p:blipFill>
        <p:spPr>
          <a:xfrm>
            <a:off x="1850434" y="1071237"/>
            <a:ext cx="4616372" cy="3028471"/>
          </a:xfrm>
          <a:prstGeom prst="rect">
            <a:avLst/>
          </a:prstGeom>
        </p:spPr>
      </p:pic>
      <p:pic>
        <p:nvPicPr>
          <p:cNvPr id="12" name="图片 11">
            <a:extLst>
              <a:ext uri="{FF2B5EF4-FFF2-40B4-BE49-F238E27FC236}">
                <a16:creationId xmlns:a16="http://schemas.microsoft.com/office/drawing/2014/main" id="{0F46EA2B-A345-CC04-AA45-88EFB5FBF413}"/>
              </a:ext>
            </a:extLst>
          </p:cNvPr>
          <p:cNvPicPr>
            <a:picLocks noChangeAspect="1"/>
          </p:cNvPicPr>
          <p:nvPr/>
        </p:nvPicPr>
        <p:blipFill>
          <a:blip r:embed="rId4"/>
          <a:stretch>
            <a:fillRect/>
          </a:stretch>
        </p:blipFill>
        <p:spPr>
          <a:xfrm>
            <a:off x="6267958" y="1236996"/>
            <a:ext cx="4215892" cy="2790727"/>
          </a:xfrm>
          <a:prstGeom prst="rect">
            <a:avLst/>
          </a:prstGeom>
        </p:spPr>
      </p:pic>
      <p:cxnSp>
        <p:nvCxnSpPr>
          <p:cNvPr id="16" name="直接连接符 15">
            <a:extLst>
              <a:ext uri="{FF2B5EF4-FFF2-40B4-BE49-F238E27FC236}">
                <a16:creationId xmlns:a16="http://schemas.microsoft.com/office/drawing/2014/main" id="{2F97381C-4DA6-9F69-23D8-8BF2D6DE2448}"/>
              </a:ext>
            </a:extLst>
          </p:cNvPr>
          <p:cNvCxnSpPr>
            <a:cxnSpLocks/>
          </p:cNvCxnSpPr>
          <p:nvPr/>
        </p:nvCxnSpPr>
        <p:spPr>
          <a:xfrm flipH="1">
            <a:off x="2768600" y="1165513"/>
            <a:ext cx="1593850" cy="2990850"/>
          </a:xfrm>
          <a:prstGeom prst="line">
            <a:avLst/>
          </a:prstGeom>
          <a:ln w="3810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094239F-EA7C-A31D-73C6-9AA499CB5CA3}"/>
              </a:ext>
            </a:extLst>
          </p:cNvPr>
          <p:cNvCxnSpPr>
            <a:cxnSpLocks/>
          </p:cNvCxnSpPr>
          <p:nvPr/>
        </p:nvCxnSpPr>
        <p:spPr>
          <a:xfrm flipH="1">
            <a:off x="2768600" y="809897"/>
            <a:ext cx="3092269" cy="2139966"/>
          </a:xfrm>
          <a:prstGeom prst="line">
            <a:avLst/>
          </a:prstGeom>
          <a:ln w="381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B83AA14-B0D4-4E24-7AA3-30AADC1568D7}"/>
              </a:ext>
            </a:extLst>
          </p:cNvPr>
          <p:cNvSpPr txBox="1"/>
          <p:nvPr/>
        </p:nvSpPr>
        <p:spPr>
          <a:xfrm flipH="1">
            <a:off x="2599575" y="1387596"/>
            <a:ext cx="686549" cy="338554"/>
          </a:xfrm>
          <a:prstGeom prst="rect">
            <a:avLst/>
          </a:prstGeom>
          <a:solidFill>
            <a:schemeClr val="bg1"/>
          </a:solidFill>
        </p:spPr>
        <p:txBody>
          <a:bodyPr wrap="square" rtlCol="0">
            <a:spAutoFit/>
          </a:bodyPr>
          <a:lstStyle/>
          <a:p>
            <a:r>
              <a:rPr lang="en-US" altLang="zh-CN" sz="800" dirty="0"/>
              <a:t>Train Set</a:t>
            </a:r>
          </a:p>
          <a:p>
            <a:r>
              <a:rPr lang="en-US" altLang="zh-CN" sz="800" dirty="0"/>
              <a:t>Test Set</a:t>
            </a:r>
            <a:endParaRPr lang="zh-CN" altLang="en-US" sz="800" dirty="0"/>
          </a:p>
        </p:txBody>
      </p:sp>
      <p:sp>
        <p:nvSpPr>
          <p:cNvPr id="10" name="文本框 9">
            <a:extLst>
              <a:ext uri="{FF2B5EF4-FFF2-40B4-BE49-F238E27FC236}">
                <a16:creationId xmlns:a16="http://schemas.microsoft.com/office/drawing/2014/main" id="{CB14F634-D0CB-0900-5B9B-43CB07BE76F6}"/>
              </a:ext>
            </a:extLst>
          </p:cNvPr>
          <p:cNvSpPr txBox="1"/>
          <p:nvPr/>
        </p:nvSpPr>
        <p:spPr>
          <a:xfrm>
            <a:off x="4022715" y="3033446"/>
            <a:ext cx="2613116" cy="276999"/>
          </a:xfrm>
          <a:prstGeom prst="rect">
            <a:avLst/>
          </a:prstGeom>
          <a:noFill/>
        </p:spPr>
        <p:txBody>
          <a:bodyPr wrap="square" rtlCol="0">
            <a:spAutoFit/>
          </a:bodyPr>
          <a:lstStyle/>
          <a:p>
            <a:r>
              <a:rPr lang="en-US" altLang="zh-CN" sz="1200" dirty="0"/>
              <a:t>Slope of Train Set</a:t>
            </a:r>
            <a:endParaRPr lang="zh-CN" altLang="en-US" sz="1200" dirty="0"/>
          </a:p>
        </p:txBody>
      </p:sp>
      <p:sp>
        <p:nvSpPr>
          <p:cNvPr id="11" name="文本框 10">
            <a:extLst>
              <a:ext uri="{FF2B5EF4-FFF2-40B4-BE49-F238E27FC236}">
                <a16:creationId xmlns:a16="http://schemas.microsoft.com/office/drawing/2014/main" id="{0A512BC4-5E3E-A346-F87A-0949B8227640}"/>
              </a:ext>
            </a:extLst>
          </p:cNvPr>
          <p:cNvSpPr txBox="1"/>
          <p:nvPr/>
        </p:nvSpPr>
        <p:spPr>
          <a:xfrm>
            <a:off x="4702274" y="2009215"/>
            <a:ext cx="2613116" cy="276999"/>
          </a:xfrm>
          <a:prstGeom prst="rect">
            <a:avLst/>
          </a:prstGeom>
          <a:noFill/>
        </p:spPr>
        <p:txBody>
          <a:bodyPr wrap="square" rtlCol="0">
            <a:spAutoFit/>
          </a:bodyPr>
          <a:lstStyle/>
          <a:p>
            <a:r>
              <a:rPr lang="en-US" altLang="zh-CN" sz="1200" dirty="0"/>
              <a:t>Slope of Test Set</a:t>
            </a:r>
            <a:endParaRPr lang="zh-CN" altLang="en-US" sz="1200" dirty="0"/>
          </a:p>
        </p:txBody>
      </p:sp>
      <p:cxnSp>
        <p:nvCxnSpPr>
          <p:cNvPr id="14" name="直接箭头连接符 13">
            <a:extLst>
              <a:ext uri="{FF2B5EF4-FFF2-40B4-BE49-F238E27FC236}">
                <a16:creationId xmlns:a16="http://schemas.microsoft.com/office/drawing/2014/main" id="{2162D839-0E65-1CC3-030C-A13BBC6F3CAF}"/>
              </a:ext>
            </a:extLst>
          </p:cNvPr>
          <p:cNvCxnSpPr>
            <a:stCxn id="10" idx="1"/>
          </p:cNvCxnSpPr>
          <p:nvPr/>
        </p:nvCxnSpPr>
        <p:spPr>
          <a:xfrm flipH="1" flipV="1">
            <a:off x="3517900" y="2949863"/>
            <a:ext cx="504815" cy="222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0362ADA-7266-866D-8226-70845BD00DA9}"/>
              </a:ext>
            </a:extLst>
          </p:cNvPr>
          <p:cNvCxnSpPr>
            <a:stCxn id="11" idx="1"/>
          </p:cNvCxnSpPr>
          <p:nvPr/>
        </p:nvCxnSpPr>
        <p:spPr>
          <a:xfrm flipH="1" flipV="1">
            <a:off x="4481513" y="1838325"/>
            <a:ext cx="220761" cy="309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41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0.1 by getting template</a:t>
            </a:r>
          </a:p>
        </p:txBody>
      </p:sp>
      <p:sp>
        <p:nvSpPr>
          <p:cNvPr id="4" name="文本框 3">
            <a:extLst>
              <a:ext uri="{FF2B5EF4-FFF2-40B4-BE49-F238E27FC236}">
                <a16:creationId xmlns:a16="http://schemas.microsoft.com/office/drawing/2014/main" id="{F4B9CF12-A831-545C-B1D3-D127CF520246}"/>
              </a:ext>
            </a:extLst>
          </p:cNvPr>
          <p:cNvSpPr txBox="1"/>
          <p:nvPr/>
        </p:nvSpPr>
        <p:spPr>
          <a:xfrm>
            <a:off x="1598385" y="4282058"/>
            <a:ext cx="9984015" cy="2031325"/>
          </a:xfrm>
          <a:prstGeom prst="rect">
            <a:avLst/>
          </a:prstGeom>
          <a:noFill/>
        </p:spPr>
        <p:txBody>
          <a:bodyPr wrap="square" rtlCol="0">
            <a:spAutoFit/>
          </a:bodyPr>
          <a:lstStyle/>
          <a:p>
            <a:r>
              <a:rPr lang="en-US" altLang="zh-CN" dirty="0"/>
              <a:t>Regarding D prediction, using templates for feature extraction seems to result in high number of outliers.</a:t>
            </a:r>
          </a:p>
          <a:p>
            <a:endParaRPr lang="en-US" altLang="zh-CN" dirty="0"/>
          </a:p>
          <a:p>
            <a:r>
              <a:rPr lang="en-US" altLang="zh-CN" dirty="0"/>
              <a:t>I suspect that this might be due to </a:t>
            </a:r>
            <a:r>
              <a:rPr lang="en-US" altLang="zh-CN" b="1" dirty="0"/>
              <a:t>the influence of K-shapes on heights of small peaks.</a:t>
            </a:r>
          </a:p>
          <a:p>
            <a:endParaRPr lang="en-US" altLang="zh-CN" dirty="0"/>
          </a:p>
          <a:p>
            <a:r>
              <a:rPr lang="en-US" altLang="zh-CN" dirty="0"/>
              <a:t>I'm planning to work on eliminating this influence next week.</a:t>
            </a:r>
          </a:p>
        </p:txBody>
      </p:sp>
      <p:pic>
        <p:nvPicPr>
          <p:cNvPr id="10" name="图片 9">
            <a:extLst>
              <a:ext uri="{FF2B5EF4-FFF2-40B4-BE49-F238E27FC236}">
                <a16:creationId xmlns:a16="http://schemas.microsoft.com/office/drawing/2014/main" id="{560EBA4C-A62C-57CC-A83A-69BCA21059C0}"/>
              </a:ext>
            </a:extLst>
          </p:cNvPr>
          <p:cNvPicPr>
            <a:picLocks noChangeAspect="1"/>
          </p:cNvPicPr>
          <p:nvPr/>
        </p:nvPicPr>
        <p:blipFill>
          <a:blip r:embed="rId3"/>
          <a:stretch>
            <a:fillRect/>
          </a:stretch>
        </p:blipFill>
        <p:spPr>
          <a:xfrm>
            <a:off x="1769401" y="1027074"/>
            <a:ext cx="4606000" cy="3019059"/>
          </a:xfrm>
          <a:prstGeom prst="rect">
            <a:avLst/>
          </a:prstGeom>
        </p:spPr>
      </p:pic>
      <p:pic>
        <p:nvPicPr>
          <p:cNvPr id="14" name="图片 13">
            <a:extLst>
              <a:ext uri="{FF2B5EF4-FFF2-40B4-BE49-F238E27FC236}">
                <a16:creationId xmlns:a16="http://schemas.microsoft.com/office/drawing/2014/main" id="{D942DB98-E4D9-7ACF-0D61-17CBEB10C9EF}"/>
              </a:ext>
            </a:extLst>
          </p:cNvPr>
          <p:cNvPicPr>
            <a:picLocks noChangeAspect="1"/>
          </p:cNvPicPr>
          <p:nvPr/>
        </p:nvPicPr>
        <p:blipFill>
          <a:blip r:embed="rId4"/>
          <a:stretch>
            <a:fillRect/>
          </a:stretch>
        </p:blipFill>
        <p:spPr>
          <a:xfrm>
            <a:off x="6332384" y="1121540"/>
            <a:ext cx="4330700" cy="2830126"/>
          </a:xfrm>
          <a:prstGeom prst="rect">
            <a:avLst/>
          </a:prstGeom>
        </p:spPr>
      </p:pic>
      <p:sp>
        <p:nvSpPr>
          <p:cNvPr id="3" name="文本框 2">
            <a:extLst>
              <a:ext uri="{FF2B5EF4-FFF2-40B4-BE49-F238E27FC236}">
                <a16:creationId xmlns:a16="http://schemas.microsoft.com/office/drawing/2014/main" id="{CCB646B8-D4CE-FCF0-C3D9-D9D06FBDAEC5}"/>
              </a:ext>
            </a:extLst>
          </p:cNvPr>
          <p:cNvSpPr txBox="1"/>
          <p:nvPr/>
        </p:nvSpPr>
        <p:spPr>
          <a:xfrm flipH="1">
            <a:off x="6949436" y="1324420"/>
            <a:ext cx="1375414" cy="338554"/>
          </a:xfrm>
          <a:prstGeom prst="rect">
            <a:avLst/>
          </a:prstGeom>
          <a:solidFill>
            <a:schemeClr val="bg1"/>
          </a:solidFill>
        </p:spPr>
        <p:txBody>
          <a:bodyPr wrap="square" rtlCol="0">
            <a:spAutoFit/>
          </a:bodyPr>
          <a:lstStyle/>
          <a:p>
            <a:r>
              <a:rPr lang="en-US" altLang="zh-CN" sz="800" dirty="0" err="1"/>
              <a:t>Template_D</a:t>
            </a:r>
            <a:r>
              <a:rPr lang="en-US" altLang="zh-CN" sz="800" dirty="0"/>
              <a:t> prediction</a:t>
            </a:r>
          </a:p>
          <a:p>
            <a:r>
              <a:rPr lang="en-US" altLang="zh-CN" sz="800" dirty="0" err="1"/>
              <a:t>Template_D</a:t>
            </a:r>
            <a:r>
              <a:rPr lang="en-US" altLang="zh-CN" sz="800" dirty="0"/>
              <a:t> label</a:t>
            </a:r>
            <a:endParaRPr lang="zh-CN" altLang="en-US" sz="800" dirty="0"/>
          </a:p>
        </p:txBody>
      </p:sp>
      <p:sp>
        <p:nvSpPr>
          <p:cNvPr id="5" name="文本框 4">
            <a:extLst>
              <a:ext uri="{FF2B5EF4-FFF2-40B4-BE49-F238E27FC236}">
                <a16:creationId xmlns:a16="http://schemas.microsoft.com/office/drawing/2014/main" id="{65D4DC26-C294-1868-A8C0-9DC5475D7903}"/>
              </a:ext>
            </a:extLst>
          </p:cNvPr>
          <p:cNvSpPr txBox="1"/>
          <p:nvPr/>
        </p:nvSpPr>
        <p:spPr>
          <a:xfrm flipH="1">
            <a:off x="5315442" y="3211592"/>
            <a:ext cx="686549" cy="338554"/>
          </a:xfrm>
          <a:prstGeom prst="rect">
            <a:avLst/>
          </a:prstGeom>
          <a:solidFill>
            <a:schemeClr val="bg1"/>
          </a:solidFill>
        </p:spPr>
        <p:txBody>
          <a:bodyPr wrap="square" rtlCol="0">
            <a:spAutoFit/>
          </a:bodyPr>
          <a:lstStyle/>
          <a:p>
            <a:r>
              <a:rPr lang="en-US" altLang="zh-CN" sz="800" dirty="0"/>
              <a:t>Train Set</a:t>
            </a:r>
          </a:p>
          <a:p>
            <a:r>
              <a:rPr lang="en-US" altLang="zh-CN" sz="800" dirty="0"/>
              <a:t>Test Set</a:t>
            </a:r>
            <a:endParaRPr lang="zh-CN" altLang="en-US" sz="800" dirty="0"/>
          </a:p>
        </p:txBody>
      </p:sp>
      <p:sp>
        <p:nvSpPr>
          <p:cNvPr id="6" name="矩形 5">
            <a:extLst>
              <a:ext uri="{FF2B5EF4-FFF2-40B4-BE49-F238E27FC236}">
                <a16:creationId xmlns:a16="http://schemas.microsoft.com/office/drawing/2014/main" id="{7F6E1B5C-B215-6960-9676-F862234CDE9A}"/>
              </a:ext>
            </a:extLst>
          </p:cNvPr>
          <p:cNvSpPr/>
          <p:nvPr/>
        </p:nvSpPr>
        <p:spPr>
          <a:xfrm>
            <a:off x="4267200" y="1324420"/>
            <a:ext cx="1676400" cy="181525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735CBD2-E90E-793C-6F2C-85AC8B941E74}"/>
              </a:ext>
            </a:extLst>
          </p:cNvPr>
          <p:cNvCxnSpPr>
            <a:cxnSpLocks/>
          </p:cNvCxnSpPr>
          <p:nvPr/>
        </p:nvCxnSpPr>
        <p:spPr>
          <a:xfrm>
            <a:off x="5943600" y="3139678"/>
            <a:ext cx="943429" cy="2049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936A25-4EB2-57C4-5894-62B767CA845F}"/>
              </a:ext>
            </a:extLst>
          </p:cNvPr>
          <p:cNvSpPr txBox="1"/>
          <p:nvPr/>
        </p:nvSpPr>
        <p:spPr>
          <a:xfrm>
            <a:off x="5811683" y="3825891"/>
            <a:ext cx="1041401" cy="307777"/>
          </a:xfrm>
          <a:prstGeom prst="rect">
            <a:avLst/>
          </a:prstGeom>
          <a:noFill/>
        </p:spPr>
        <p:txBody>
          <a:bodyPr wrap="square">
            <a:spAutoFit/>
          </a:bodyPr>
          <a:lstStyle/>
          <a:p>
            <a:r>
              <a:rPr lang="en-US" altLang="zh-CN" sz="1400" b="1" dirty="0"/>
              <a:t>outliers</a:t>
            </a:r>
            <a:endParaRPr lang="zh-CN" altLang="en-US" b="1" dirty="0"/>
          </a:p>
        </p:txBody>
      </p:sp>
    </p:spTree>
    <p:extLst>
      <p:ext uri="{BB962C8B-B14F-4D97-AF65-F5344CB8AC3E}">
        <p14:creationId xmlns:p14="http://schemas.microsoft.com/office/powerpoint/2010/main" val="53487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32A2BE86-86A6-F1FC-83EE-91A826B532E5}"/>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Work_3: </a:t>
            </a:r>
            <a:r>
              <a:rPr lang="en-US" altLang="zh-CN" sz="1400" dirty="0"/>
              <a:t>Tutorial</a:t>
            </a:r>
          </a:p>
        </p:txBody>
      </p:sp>
      <p:pic>
        <p:nvPicPr>
          <p:cNvPr id="3" name="图片 2">
            <a:extLst>
              <a:ext uri="{FF2B5EF4-FFF2-40B4-BE49-F238E27FC236}">
                <a16:creationId xmlns:a16="http://schemas.microsoft.com/office/drawing/2014/main" id="{BF091B8E-9FDA-9E6D-D6AE-BB156A6E1172}"/>
              </a:ext>
            </a:extLst>
          </p:cNvPr>
          <p:cNvPicPr>
            <a:picLocks noChangeAspect="1"/>
          </p:cNvPicPr>
          <p:nvPr/>
        </p:nvPicPr>
        <p:blipFill rotWithShape="1">
          <a:blip r:embed="rId3"/>
          <a:srcRect t="25401" b="1879"/>
          <a:stretch/>
        </p:blipFill>
        <p:spPr>
          <a:xfrm>
            <a:off x="250345" y="1208503"/>
            <a:ext cx="5128104" cy="2563818"/>
          </a:xfrm>
          <a:prstGeom prst="rect">
            <a:avLst/>
          </a:prstGeom>
        </p:spPr>
      </p:pic>
      <p:pic>
        <p:nvPicPr>
          <p:cNvPr id="5" name="图片 4">
            <a:extLst>
              <a:ext uri="{FF2B5EF4-FFF2-40B4-BE49-F238E27FC236}">
                <a16:creationId xmlns:a16="http://schemas.microsoft.com/office/drawing/2014/main" id="{097BB36D-7889-910B-82D5-8444AB3B0D20}"/>
              </a:ext>
            </a:extLst>
          </p:cNvPr>
          <p:cNvPicPr>
            <a:picLocks noChangeAspect="1"/>
          </p:cNvPicPr>
          <p:nvPr/>
        </p:nvPicPr>
        <p:blipFill rotWithShape="1">
          <a:blip r:embed="rId4"/>
          <a:srcRect r="21066"/>
          <a:stretch/>
        </p:blipFill>
        <p:spPr>
          <a:xfrm>
            <a:off x="7115159" y="318911"/>
            <a:ext cx="5075162" cy="3181806"/>
          </a:xfrm>
          <a:prstGeom prst="rect">
            <a:avLst/>
          </a:prstGeom>
        </p:spPr>
      </p:pic>
      <p:pic>
        <p:nvPicPr>
          <p:cNvPr id="7" name="图片 6">
            <a:extLst>
              <a:ext uri="{FF2B5EF4-FFF2-40B4-BE49-F238E27FC236}">
                <a16:creationId xmlns:a16="http://schemas.microsoft.com/office/drawing/2014/main" id="{5870C14C-3C90-6630-79CA-B8FCA93E3C84}"/>
              </a:ext>
            </a:extLst>
          </p:cNvPr>
          <p:cNvPicPr>
            <a:picLocks noChangeAspect="1"/>
          </p:cNvPicPr>
          <p:nvPr/>
        </p:nvPicPr>
        <p:blipFill rotWithShape="1">
          <a:blip r:embed="rId5"/>
          <a:srcRect r="20998"/>
          <a:stretch/>
        </p:blipFill>
        <p:spPr>
          <a:xfrm>
            <a:off x="7076837" y="3500716"/>
            <a:ext cx="5075162" cy="3357283"/>
          </a:xfrm>
          <a:prstGeom prst="rect">
            <a:avLst/>
          </a:prstGeom>
        </p:spPr>
      </p:pic>
      <p:pic>
        <p:nvPicPr>
          <p:cNvPr id="8" name="图片 7">
            <a:extLst>
              <a:ext uri="{FF2B5EF4-FFF2-40B4-BE49-F238E27FC236}">
                <a16:creationId xmlns:a16="http://schemas.microsoft.com/office/drawing/2014/main" id="{CCB50A83-346E-915F-9B2A-00CED0B5F8AC}"/>
              </a:ext>
            </a:extLst>
          </p:cNvPr>
          <p:cNvPicPr>
            <a:picLocks noChangeAspect="1"/>
          </p:cNvPicPr>
          <p:nvPr/>
        </p:nvPicPr>
        <p:blipFill rotWithShape="1">
          <a:blip r:embed="rId6">
            <a:extLst>
              <a:ext uri="{28A0092B-C50C-407E-A947-70E740481C1C}">
                <a14:useLocalDpi xmlns:a14="http://schemas.microsoft.com/office/drawing/2010/main" val="0"/>
              </a:ext>
            </a:extLst>
          </a:blip>
          <a:srcRect l="8652" t="7310" r="6864" b="8949"/>
          <a:stretch/>
        </p:blipFill>
        <p:spPr>
          <a:xfrm>
            <a:off x="112324" y="4200462"/>
            <a:ext cx="5335976" cy="2657538"/>
          </a:xfrm>
          <a:prstGeom prst="rect">
            <a:avLst/>
          </a:prstGeom>
        </p:spPr>
      </p:pic>
      <p:cxnSp>
        <p:nvCxnSpPr>
          <p:cNvPr id="9" name="直接连接符 8">
            <a:extLst>
              <a:ext uri="{FF2B5EF4-FFF2-40B4-BE49-F238E27FC236}">
                <a16:creationId xmlns:a16="http://schemas.microsoft.com/office/drawing/2014/main" id="{561784E7-604D-5854-7550-F176CCCC4F1F}"/>
              </a:ext>
            </a:extLst>
          </p:cNvPr>
          <p:cNvCxnSpPr>
            <a:cxnSpLocks/>
          </p:cNvCxnSpPr>
          <p:nvPr/>
        </p:nvCxnSpPr>
        <p:spPr>
          <a:xfrm>
            <a:off x="6892908" y="61414"/>
            <a:ext cx="0" cy="6878605"/>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A547524-AA08-549F-E7CF-402369F97573}"/>
              </a:ext>
            </a:extLst>
          </p:cNvPr>
          <p:cNvCxnSpPr>
            <a:cxnSpLocks/>
          </p:cNvCxnSpPr>
          <p:nvPr/>
        </p:nvCxnSpPr>
        <p:spPr>
          <a:xfrm>
            <a:off x="0" y="3892550"/>
            <a:ext cx="689290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D26A228-07B5-1E23-2CE7-0F2A7B13562F}"/>
              </a:ext>
            </a:extLst>
          </p:cNvPr>
          <p:cNvSpPr txBox="1"/>
          <p:nvPr/>
        </p:nvSpPr>
        <p:spPr>
          <a:xfrm>
            <a:off x="169474" y="779057"/>
            <a:ext cx="2990850" cy="369332"/>
          </a:xfrm>
          <a:prstGeom prst="rect">
            <a:avLst/>
          </a:prstGeom>
          <a:noFill/>
        </p:spPr>
        <p:txBody>
          <a:bodyPr wrap="square">
            <a:spAutoFit/>
          </a:bodyPr>
          <a:lstStyle/>
          <a:p>
            <a:r>
              <a:rPr lang="en-US" altLang="zh-CN" b="1" dirty="0">
                <a:latin typeface="+mj-lt"/>
              </a:rPr>
              <a:t>Part1. Implementation</a:t>
            </a:r>
          </a:p>
        </p:txBody>
      </p:sp>
      <p:sp>
        <p:nvSpPr>
          <p:cNvPr id="16" name="文本框 15">
            <a:extLst>
              <a:ext uri="{FF2B5EF4-FFF2-40B4-BE49-F238E27FC236}">
                <a16:creationId xmlns:a16="http://schemas.microsoft.com/office/drawing/2014/main" id="{E494C863-6881-3D1C-ADA4-C661E91DC21A}"/>
              </a:ext>
            </a:extLst>
          </p:cNvPr>
          <p:cNvSpPr txBox="1"/>
          <p:nvPr/>
        </p:nvSpPr>
        <p:spPr>
          <a:xfrm>
            <a:off x="250345" y="3918405"/>
            <a:ext cx="3625850" cy="369332"/>
          </a:xfrm>
          <a:prstGeom prst="rect">
            <a:avLst/>
          </a:prstGeom>
          <a:noFill/>
        </p:spPr>
        <p:txBody>
          <a:bodyPr wrap="square">
            <a:spAutoFit/>
          </a:bodyPr>
          <a:lstStyle/>
          <a:p>
            <a:r>
              <a:rPr lang="en-US" altLang="zh-CN" b="1" dirty="0">
                <a:latin typeface="+mj-lt"/>
              </a:rPr>
              <a:t>Part3. Outputs of Example</a:t>
            </a:r>
          </a:p>
        </p:txBody>
      </p:sp>
      <p:sp>
        <p:nvSpPr>
          <p:cNvPr id="17" name="文本框 16">
            <a:extLst>
              <a:ext uri="{FF2B5EF4-FFF2-40B4-BE49-F238E27FC236}">
                <a16:creationId xmlns:a16="http://schemas.microsoft.com/office/drawing/2014/main" id="{6A4A7829-A866-CF9B-78CD-92C0E4F438C8}"/>
              </a:ext>
            </a:extLst>
          </p:cNvPr>
          <p:cNvSpPr txBox="1"/>
          <p:nvPr/>
        </p:nvSpPr>
        <p:spPr>
          <a:xfrm>
            <a:off x="6991349" y="0"/>
            <a:ext cx="5124447" cy="369332"/>
          </a:xfrm>
          <a:prstGeom prst="rect">
            <a:avLst/>
          </a:prstGeom>
          <a:noFill/>
        </p:spPr>
        <p:txBody>
          <a:bodyPr wrap="square">
            <a:spAutoFit/>
          </a:bodyPr>
          <a:lstStyle/>
          <a:p>
            <a:r>
              <a:rPr lang="en-US" altLang="zh-CN" b="1" dirty="0">
                <a:latin typeface="+mj-lt"/>
              </a:rPr>
              <a:t>Part2. Example of Algorithm used in SCG</a:t>
            </a:r>
          </a:p>
        </p:txBody>
      </p:sp>
      <p:cxnSp>
        <p:nvCxnSpPr>
          <p:cNvPr id="18" name="直接连接符 17">
            <a:extLst>
              <a:ext uri="{FF2B5EF4-FFF2-40B4-BE49-F238E27FC236}">
                <a16:creationId xmlns:a16="http://schemas.microsoft.com/office/drawing/2014/main" id="{D913E184-79B6-0942-88B3-9B85E3C62B8B}"/>
              </a:ext>
            </a:extLst>
          </p:cNvPr>
          <p:cNvCxnSpPr>
            <a:cxnSpLocks/>
          </p:cNvCxnSpPr>
          <p:nvPr/>
        </p:nvCxnSpPr>
        <p:spPr>
          <a:xfrm>
            <a:off x="5314950" y="2362200"/>
            <a:ext cx="157795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618AA3-8853-42EC-FF1F-910B07A087A4}"/>
              </a:ext>
            </a:extLst>
          </p:cNvPr>
          <p:cNvCxnSpPr>
            <a:cxnSpLocks/>
          </p:cNvCxnSpPr>
          <p:nvPr/>
        </p:nvCxnSpPr>
        <p:spPr>
          <a:xfrm>
            <a:off x="5340350" y="2362200"/>
            <a:ext cx="0" cy="15303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1912A30-D53B-7650-D7D7-0FCECB628ADF}"/>
              </a:ext>
            </a:extLst>
          </p:cNvPr>
          <p:cNvSpPr txBox="1"/>
          <p:nvPr/>
        </p:nvSpPr>
        <p:spPr>
          <a:xfrm>
            <a:off x="5600699" y="2638470"/>
            <a:ext cx="1390650" cy="923330"/>
          </a:xfrm>
          <a:prstGeom prst="rect">
            <a:avLst/>
          </a:prstGeom>
          <a:noFill/>
        </p:spPr>
        <p:txBody>
          <a:bodyPr wrap="square">
            <a:spAutoFit/>
          </a:bodyPr>
          <a:lstStyle/>
          <a:p>
            <a:r>
              <a:rPr lang="en-US" altLang="zh-CN" b="1" dirty="0">
                <a:latin typeface="+mj-lt"/>
              </a:rPr>
              <a:t>Part4. </a:t>
            </a:r>
          </a:p>
          <a:p>
            <a:r>
              <a:rPr lang="en-US" altLang="zh-CN" b="1" dirty="0">
                <a:latin typeface="+mj-lt"/>
              </a:rPr>
              <a:t>Code </a:t>
            </a:r>
          </a:p>
          <a:p>
            <a:r>
              <a:rPr lang="en-US" altLang="zh-CN" b="1" dirty="0">
                <a:latin typeface="+mj-lt"/>
              </a:rPr>
              <a:t>Comments</a:t>
            </a:r>
          </a:p>
        </p:txBody>
      </p:sp>
      <p:sp>
        <p:nvSpPr>
          <p:cNvPr id="26" name="文本框 25">
            <a:extLst>
              <a:ext uri="{FF2B5EF4-FFF2-40B4-BE49-F238E27FC236}">
                <a16:creationId xmlns:a16="http://schemas.microsoft.com/office/drawing/2014/main" id="{45C68C00-7407-BBF8-D5AB-ACC8E7483CE8}"/>
              </a:ext>
            </a:extLst>
          </p:cNvPr>
          <p:cNvSpPr txBox="1"/>
          <p:nvPr/>
        </p:nvSpPr>
        <p:spPr>
          <a:xfrm>
            <a:off x="3476625" y="27302"/>
            <a:ext cx="3727450" cy="1200329"/>
          </a:xfrm>
          <a:prstGeom prst="rect">
            <a:avLst/>
          </a:prstGeom>
          <a:noFill/>
        </p:spPr>
        <p:txBody>
          <a:bodyPr wrap="square">
            <a:spAutoFit/>
          </a:bodyPr>
          <a:lstStyle/>
          <a:p>
            <a:r>
              <a:rPr lang="en-US" altLang="zh-CN" sz="2400" b="1" dirty="0">
                <a:latin typeface="+mj-lt"/>
              </a:rPr>
              <a:t>Do these four Parts meet your requirement for this tutorial?</a:t>
            </a:r>
          </a:p>
        </p:txBody>
      </p:sp>
    </p:spTree>
    <p:extLst>
      <p:ext uri="{BB962C8B-B14F-4D97-AF65-F5344CB8AC3E}">
        <p14:creationId xmlns:p14="http://schemas.microsoft.com/office/powerpoint/2010/main" val="4256841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838174-CA00-74BA-139E-7112B4C737C3}"/>
              </a:ext>
            </a:extLst>
          </p:cNvPr>
          <p:cNvPicPr>
            <a:picLocks noChangeAspect="1"/>
          </p:cNvPicPr>
          <p:nvPr/>
        </p:nvPicPr>
        <p:blipFill>
          <a:blip r:embed="rId3"/>
          <a:stretch>
            <a:fillRect/>
          </a:stretch>
        </p:blipFill>
        <p:spPr>
          <a:xfrm>
            <a:off x="0" y="745025"/>
            <a:ext cx="3149241" cy="3270250"/>
          </a:xfrm>
          <a:prstGeom prst="rect">
            <a:avLst/>
          </a:prstGeom>
        </p:spPr>
      </p:pic>
      <p:pic>
        <p:nvPicPr>
          <p:cNvPr id="6" name="图片 5">
            <a:extLst>
              <a:ext uri="{FF2B5EF4-FFF2-40B4-BE49-F238E27FC236}">
                <a16:creationId xmlns:a16="http://schemas.microsoft.com/office/drawing/2014/main" id="{118F60B8-23FF-89D0-FF61-A52B3035EDF1}"/>
              </a:ext>
            </a:extLst>
          </p:cNvPr>
          <p:cNvPicPr>
            <a:picLocks noChangeAspect="1"/>
          </p:cNvPicPr>
          <p:nvPr/>
        </p:nvPicPr>
        <p:blipFill>
          <a:blip r:embed="rId4"/>
          <a:stretch>
            <a:fillRect/>
          </a:stretch>
        </p:blipFill>
        <p:spPr>
          <a:xfrm>
            <a:off x="3041421" y="1164814"/>
            <a:ext cx="5547363" cy="5062642"/>
          </a:xfrm>
          <a:prstGeom prst="rect">
            <a:avLst/>
          </a:prstGeom>
        </p:spPr>
      </p:pic>
      <p:pic>
        <p:nvPicPr>
          <p:cNvPr id="8" name="图片 7">
            <a:extLst>
              <a:ext uri="{FF2B5EF4-FFF2-40B4-BE49-F238E27FC236}">
                <a16:creationId xmlns:a16="http://schemas.microsoft.com/office/drawing/2014/main" id="{E51E10FC-BC4B-0692-72F8-8E126B78C22C}"/>
              </a:ext>
            </a:extLst>
          </p:cNvPr>
          <p:cNvPicPr>
            <a:picLocks noChangeAspect="1"/>
          </p:cNvPicPr>
          <p:nvPr/>
        </p:nvPicPr>
        <p:blipFill rotWithShape="1">
          <a:blip r:embed="rId5"/>
          <a:srcRect r="2574"/>
          <a:stretch/>
        </p:blipFill>
        <p:spPr>
          <a:xfrm>
            <a:off x="8449214" y="330589"/>
            <a:ext cx="3742786" cy="2920177"/>
          </a:xfrm>
          <a:prstGeom prst="rect">
            <a:avLst/>
          </a:prstGeom>
        </p:spPr>
      </p:pic>
      <p:pic>
        <p:nvPicPr>
          <p:cNvPr id="10" name="图片 9">
            <a:extLst>
              <a:ext uri="{FF2B5EF4-FFF2-40B4-BE49-F238E27FC236}">
                <a16:creationId xmlns:a16="http://schemas.microsoft.com/office/drawing/2014/main" id="{BCFF72C3-3952-450D-90BD-DBF0B54B6C72}"/>
              </a:ext>
            </a:extLst>
          </p:cNvPr>
          <p:cNvPicPr>
            <a:picLocks noChangeAspect="1"/>
          </p:cNvPicPr>
          <p:nvPr/>
        </p:nvPicPr>
        <p:blipFill rotWithShape="1">
          <a:blip r:embed="rId6"/>
          <a:srcRect l="3395" t="-1692" r="5845"/>
          <a:stretch/>
        </p:blipFill>
        <p:spPr>
          <a:xfrm>
            <a:off x="0" y="3874684"/>
            <a:ext cx="3098800" cy="2983316"/>
          </a:xfrm>
          <a:prstGeom prst="rect">
            <a:avLst/>
          </a:prstGeom>
        </p:spPr>
      </p:pic>
      <p:sp>
        <p:nvSpPr>
          <p:cNvPr id="11" name="矩形 10">
            <a:extLst>
              <a:ext uri="{FF2B5EF4-FFF2-40B4-BE49-F238E27FC236}">
                <a16:creationId xmlns:a16="http://schemas.microsoft.com/office/drawing/2014/main" id="{62BD8DD8-4588-8A5E-BECA-7249064E3D0E}"/>
              </a:ext>
            </a:extLst>
          </p:cNvPr>
          <p:cNvSpPr/>
          <p:nvPr/>
        </p:nvSpPr>
        <p:spPr>
          <a:xfrm>
            <a:off x="3098800" y="3429000"/>
            <a:ext cx="5397500" cy="1905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445DB65-7B05-39A2-B040-C62B0C562D8B}"/>
              </a:ext>
            </a:extLst>
          </p:cNvPr>
          <p:cNvSpPr/>
          <p:nvPr/>
        </p:nvSpPr>
        <p:spPr>
          <a:xfrm>
            <a:off x="8480605" y="2595282"/>
            <a:ext cx="3669560" cy="5602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86B8611-EF66-802D-ACFF-B54266DF460E}"/>
              </a:ext>
            </a:extLst>
          </p:cNvPr>
          <p:cNvSpPr txBox="1"/>
          <p:nvPr/>
        </p:nvSpPr>
        <p:spPr>
          <a:xfrm>
            <a:off x="8382382" y="3429000"/>
            <a:ext cx="3796812" cy="3139321"/>
          </a:xfrm>
          <a:prstGeom prst="rect">
            <a:avLst/>
          </a:prstGeom>
          <a:noFill/>
        </p:spPr>
        <p:txBody>
          <a:bodyPr wrap="square" rtlCol="0">
            <a:spAutoFit/>
          </a:bodyPr>
          <a:lstStyle/>
          <a:p>
            <a:pPr marL="342900" indent="-342900">
              <a:buAutoNum type="arabicPeriod"/>
            </a:pPr>
            <a:r>
              <a:rPr lang="en-US" altLang="zh-CN" dirty="0"/>
              <a:t>Some advanced filters are not fully comprehensible at the moment. I will need to learn DSP and gradually work on implementing them.</a:t>
            </a:r>
          </a:p>
          <a:p>
            <a:pPr marL="342900" indent="-342900">
              <a:buAutoNum type="arabicPeriod"/>
            </a:pPr>
            <a:endParaRPr lang="en-US" altLang="zh-CN" dirty="0"/>
          </a:p>
          <a:p>
            <a:pPr marL="342900" indent="-342900">
              <a:buAutoNum type="arabicPeriod"/>
            </a:pPr>
            <a:r>
              <a:rPr lang="en-US" altLang="zh-CN" dirty="0"/>
              <a:t>Current SCG dataset doesn't provide a good example for algorithms, such as Blind Source Separation.</a:t>
            </a:r>
          </a:p>
        </p:txBody>
      </p:sp>
      <p:sp>
        <p:nvSpPr>
          <p:cNvPr id="2" name="文本框 1">
            <a:extLst>
              <a:ext uri="{FF2B5EF4-FFF2-40B4-BE49-F238E27FC236}">
                <a16:creationId xmlns:a16="http://schemas.microsoft.com/office/drawing/2014/main" id="{1FD671BD-F2A3-6E30-FB46-BC9CB4DE14EF}"/>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Work_3: </a:t>
            </a:r>
            <a:r>
              <a:rPr lang="en-US" altLang="zh-CN" sz="1400" dirty="0"/>
              <a:t>Tutorial</a:t>
            </a:r>
          </a:p>
        </p:txBody>
      </p:sp>
    </p:spTree>
    <p:extLst>
      <p:ext uri="{BB962C8B-B14F-4D97-AF65-F5344CB8AC3E}">
        <p14:creationId xmlns:p14="http://schemas.microsoft.com/office/powerpoint/2010/main" val="2755355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Work_4: </a:t>
            </a:r>
            <a:r>
              <a:rPr lang="en-US" altLang="zh-CN" sz="1400" dirty="0"/>
              <a:t>Theoretical knowledge Learning</a:t>
            </a:r>
          </a:p>
        </p:txBody>
      </p:sp>
      <p:sp>
        <p:nvSpPr>
          <p:cNvPr id="3" name="文本框 2">
            <a:extLst>
              <a:ext uri="{FF2B5EF4-FFF2-40B4-BE49-F238E27FC236}">
                <a16:creationId xmlns:a16="http://schemas.microsoft.com/office/drawing/2014/main" id="{C1F1E1A2-EAA5-F458-EF2C-03F08482877A}"/>
              </a:ext>
            </a:extLst>
          </p:cNvPr>
          <p:cNvSpPr txBox="1"/>
          <p:nvPr/>
        </p:nvSpPr>
        <p:spPr>
          <a:xfrm>
            <a:off x="1770031" y="1385264"/>
            <a:ext cx="3059685"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pPr algn="ctr"/>
            <a:r>
              <a:rPr lang="en-US" altLang="zh-CN" sz="2000" b="1" dirty="0"/>
              <a:t>Signals and Systems</a:t>
            </a:r>
            <a:endParaRPr lang="zh-CN" altLang="en-US" sz="2000" b="1" dirty="0"/>
          </a:p>
        </p:txBody>
      </p:sp>
      <p:sp>
        <p:nvSpPr>
          <p:cNvPr id="8" name="文本框 7">
            <a:extLst>
              <a:ext uri="{FF2B5EF4-FFF2-40B4-BE49-F238E27FC236}">
                <a16:creationId xmlns:a16="http://schemas.microsoft.com/office/drawing/2014/main" id="{56C7C0D7-F219-E08C-D3D9-87ED10553615}"/>
              </a:ext>
            </a:extLst>
          </p:cNvPr>
          <p:cNvSpPr txBox="1"/>
          <p:nvPr/>
        </p:nvSpPr>
        <p:spPr>
          <a:xfrm>
            <a:off x="1122219" y="1903188"/>
            <a:ext cx="5062681" cy="3139321"/>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EE120, Berkeley </a:t>
            </a:r>
          </a:p>
          <a:p>
            <a:endParaRPr lang="en-US" altLang="zh-CN" dirty="0">
              <a:latin typeface="+mj-lt"/>
            </a:endParaRPr>
          </a:p>
          <a:p>
            <a:r>
              <a:rPr lang="en-US" altLang="zh-CN" b="1" dirty="0">
                <a:latin typeface="+mj-lt"/>
              </a:rPr>
              <a:t>This week’s</a:t>
            </a:r>
            <a:r>
              <a:rPr lang="zh-CN" altLang="en-US" b="1" dirty="0">
                <a:latin typeface="+mj-lt"/>
              </a:rPr>
              <a:t> </a:t>
            </a:r>
            <a:r>
              <a:rPr lang="en-US" altLang="zh-CN" b="1" dirty="0">
                <a:latin typeface="+mj-lt"/>
              </a:rPr>
              <a:t>Progress:</a:t>
            </a:r>
          </a:p>
          <a:p>
            <a:r>
              <a:rPr lang="en-US" altLang="zh-CN" dirty="0">
                <a:latin typeface="+mj-lt"/>
              </a:rPr>
              <a:t>Review 10 Lectures</a:t>
            </a:r>
          </a:p>
          <a:p>
            <a:r>
              <a:rPr lang="en-US" altLang="zh-CN" dirty="0">
                <a:latin typeface="+mj-lt"/>
              </a:rPr>
              <a:t>Finish 1 lab</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Lecture 10 (the DFT; FIR filters)</a:t>
            </a:r>
          </a:p>
          <a:p>
            <a:r>
              <a:rPr lang="en-US" altLang="zh-CN" dirty="0">
                <a:latin typeface="+mj-lt"/>
              </a:rPr>
              <a:t>Lecture 11 (Fourier transforms in two dimensions)</a:t>
            </a:r>
          </a:p>
          <a:p>
            <a:r>
              <a:rPr lang="en-US" altLang="zh-CN" dirty="0">
                <a:latin typeface="+mj-lt"/>
              </a:rPr>
              <a:t>Finish 1 lab</a:t>
            </a:r>
          </a:p>
        </p:txBody>
      </p:sp>
      <p:sp>
        <p:nvSpPr>
          <p:cNvPr id="4" name="文本框 3">
            <a:extLst>
              <a:ext uri="{FF2B5EF4-FFF2-40B4-BE49-F238E27FC236}">
                <a16:creationId xmlns:a16="http://schemas.microsoft.com/office/drawing/2014/main" id="{CE66F54C-EE63-8CEA-8FE4-D4569E42FD3A}"/>
              </a:ext>
            </a:extLst>
          </p:cNvPr>
          <p:cNvSpPr txBox="1"/>
          <p:nvPr/>
        </p:nvSpPr>
        <p:spPr>
          <a:xfrm>
            <a:off x="6594767" y="1903188"/>
            <a:ext cx="4996573" cy="2308324"/>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CS109, </a:t>
            </a:r>
            <a:r>
              <a:rPr lang="en-US" altLang="zh-CN" dirty="0" err="1">
                <a:latin typeface="+mj-lt"/>
              </a:rPr>
              <a:t>Standford</a:t>
            </a:r>
            <a:endParaRPr lang="en-US" altLang="zh-CN" dirty="0">
              <a:latin typeface="+mj-lt"/>
            </a:endParaRPr>
          </a:p>
          <a:p>
            <a:endParaRPr lang="en-US" altLang="zh-CN" dirty="0">
              <a:latin typeface="+mj-lt"/>
            </a:endParaRPr>
          </a:p>
          <a:p>
            <a:r>
              <a:rPr lang="en-US" altLang="zh-CN" b="1" dirty="0">
                <a:latin typeface="+mj-lt"/>
              </a:rPr>
              <a:t>This week's progress:</a:t>
            </a:r>
          </a:p>
          <a:p>
            <a:r>
              <a:rPr lang="en-US" altLang="zh-CN" dirty="0">
                <a:latin typeface="+mj-lt"/>
              </a:rPr>
              <a:t>Part * 12</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Part * 12</a:t>
            </a:r>
          </a:p>
          <a:p>
            <a:endParaRPr lang="en-US" altLang="zh-CN" b="1" dirty="0">
              <a:latin typeface="+mj-lt"/>
            </a:endParaRPr>
          </a:p>
        </p:txBody>
      </p:sp>
      <p:sp>
        <p:nvSpPr>
          <p:cNvPr id="6" name="文本框 5">
            <a:extLst>
              <a:ext uri="{FF2B5EF4-FFF2-40B4-BE49-F238E27FC236}">
                <a16:creationId xmlns:a16="http://schemas.microsoft.com/office/drawing/2014/main" id="{24F09BA0-ED6D-D618-0DE5-FC3CA2527B20}"/>
              </a:ext>
            </a:extLst>
          </p:cNvPr>
          <p:cNvSpPr txBox="1"/>
          <p:nvPr/>
        </p:nvSpPr>
        <p:spPr>
          <a:xfrm>
            <a:off x="6594767" y="1385264"/>
            <a:ext cx="5365094"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sz="2000" b="1" dirty="0"/>
              <a:t>Probability for Computer Scientists</a:t>
            </a:r>
            <a:endParaRPr lang="zh-CN" altLang="en-US" sz="2000" b="1" dirty="0"/>
          </a:p>
        </p:txBody>
      </p:sp>
    </p:spTree>
    <p:extLst>
      <p:ext uri="{BB962C8B-B14F-4D97-AF65-F5344CB8AC3E}">
        <p14:creationId xmlns:p14="http://schemas.microsoft.com/office/powerpoint/2010/main" val="3189137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1753985" cy="461665"/>
          </a:xfrm>
          <a:prstGeom prst="rect">
            <a:avLst/>
          </a:prstGeom>
          <a:noFill/>
        </p:spPr>
        <p:txBody>
          <a:bodyPr wrap="square" rtlCol="0">
            <a:spAutoFit/>
          </a:bodyPr>
          <a:lstStyle/>
          <a:p>
            <a:r>
              <a:rPr lang="en-US" altLang="zh-CN" sz="2400" dirty="0">
                <a:latin typeface="Consolas" panose="020B0609020204030204" pitchFamily="49" charset="0"/>
                <a:cs typeface="Times New Roman" panose="02020603050405020304" pitchFamily="18" charset="0"/>
              </a:rPr>
              <a:t>Questions</a:t>
            </a:r>
            <a:endParaRPr lang="en-US" altLang="zh-CN" sz="3200" dirty="0">
              <a:latin typeface="Consolas" panose="020B0609020204030204" pitchFamily="49" charset="0"/>
              <a:cs typeface="Times New Roman" panose="02020603050405020304" pitchFamily="18" charset="0"/>
            </a:endParaRPr>
          </a:p>
        </p:txBody>
      </p:sp>
      <p:sp>
        <p:nvSpPr>
          <p:cNvPr id="3" name="文本框 2">
            <a:extLst>
              <a:ext uri="{FF2B5EF4-FFF2-40B4-BE49-F238E27FC236}">
                <a16:creationId xmlns:a16="http://schemas.microsoft.com/office/drawing/2014/main" id="{A7A0A276-ED6D-9AA8-53E0-36DC0D9FA2F6}"/>
              </a:ext>
            </a:extLst>
          </p:cNvPr>
          <p:cNvSpPr txBox="1"/>
          <p:nvPr/>
        </p:nvSpPr>
        <p:spPr>
          <a:xfrm>
            <a:off x="1918068" y="1369266"/>
            <a:ext cx="8355863" cy="5078313"/>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pPr marL="342900" indent="-342900">
              <a:buFontTx/>
              <a:buAutoNum type="arabicPeriod"/>
            </a:pPr>
            <a:r>
              <a:rPr lang="en-US" altLang="zh-CN" sz="1800" dirty="0">
                <a:latin typeface="+mj-lt"/>
              </a:rPr>
              <a:t>Do these four parts in </a:t>
            </a:r>
            <a:r>
              <a:rPr lang="en-US" altLang="zh-CN" dirty="0">
                <a:latin typeface="+mj-lt"/>
              </a:rPr>
              <a:t>my tutorial </a:t>
            </a:r>
            <a:r>
              <a:rPr lang="en-US" altLang="zh-CN" sz="1800" dirty="0">
                <a:latin typeface="+mj-lt"/>
              </a:rPr>
              <a:t>meet your requirement for this tutorial? If they don't meet your requirements, what should I add?</a:t>
            </a:r>
          </a:p>
          <a:p>
            <a:pPr marL="342900" indent="-342900">
              <a:buFontTx/>
              <a:buAutoNum type="arabicPeriod"/>
            </a:pPr>
            <a:endParaRPr lang="en-US" altLang="zh-CN" dirty="0"/>
          </a:p>
          <a:p>
            <a:pPr marL="342900" indent="-342900">
              <a:buAutoNum type="arabicPeriod"/>
            </a:pPr>
            <a:endParaRPr lang="en-US" altLang="zh-CN" dirty="0"/>
          </a:p>
          <a:p>
            <a:pPr marL="342900" indent="-342900">
              <a:buAutoNum type="arabicPeriod"/>
            </a:pPr>
            <a:r>
              <a:rPr lang="en-US" altLang="zh-CN" dirty="0"/>
              <a:t>The SCG dataset is no longer suitable for many tutorial algorithms, for example, classifying signals. Should we build some simple datasets ourselves, or could you provide us with another simulated dataset?</a:t>
            </a:r>
          </a:p>
          <a:p>
            <a:pPr marL="342900" indent="-342900">
              <a:buAutoNum type="arabicPeriod"/>
            </a:pPr>
            <a:endParaRPr lang="en-US" altLang="zh-CN" dirty="0"/>
          </a:p>
          <a:p>
            <a:pPr marL="342900" indent="-342900">
              <a:buAutoNum type="arabicPeriod"/>
            </a:pPr>
            <a:endParaRPr lang="en-US" altLang="zh-CN" dirty="0"/>
          </a:p>
          <a:p>
            <a:pPr marL="342900" indent="-342900">
              <a:buFontTx/>
              <a:buAutoNum type="arabicPeriod"/>
            </a:pPr>
            <a:r>
              <a:rPr lang="en-US" altLang="zh-CN" dirty="0"/>
              <a:t>What does this sentence mean in the document? It can be based on </a:t>
            </a:r>
            <a:r>
              <a:rPr lang="en-US" altLang="zh-CN" dirty="0">
                <a:hlinkClick r:id="rId3">
                  <a:extLst>
                    <a:ext uri="{A12FA001-AC4F-418D-AE19-62706E023703}">
                      <ahyp:hlinkClr xmlns:ahyp="http://schemas.microsoft.com/office/drawing/2018/hyperlinkcolor" val="tx"/>
                    </a:ext>
                  </a:extLst>
                </a:hlinkClick>
              </a:rPr>
              <a:t>our SCG generator</a:t>
            </a:r>
            <a:r>
              <a:rPr lang="en-US" altLang="zh-CN" dirty="0"/>
              <a:t>, and make it support different mother wavelets, such as Harr, Daubechies, Biorthogonal, </a:t>
            </a:r>
            <a:r>
              <a:rPr lang="en-US" altLang="zh-CN" dirty="0" err="1"/>
              <a:t>Symlet</a:t>
            </a:r>
            <a:r>
              <a:rPr lang="en-US" altLang="zh-CN" dirty="0"/>
              <a:t>, Meyer and </a:t>
            </a:r>
            <a:r>
              <a:rPr lang="en-US" altLang="zh-CN" dirty="0" err="1"/>
              <a:t>Coiflets</a:t>
            </a:r>
            <a:r>
              <a:rPr lang="en-US" altLang="zh-CN" dirty="0"/>
              <a:t>. I know the Nk2’s SCG simulation is based on Daubechies wavelet, should we use Harr or </a:t>
            </a:r>
            <a:r>
              <a:rPr lang="en-US" altLang="zh-CN" dirty="0" err="1"/>
              <a:t>Symlet</a:t>
            </a:r>
            <a:r>
              <a:rPr lang="en-US" altLang="zh-CN" dirty="0"/>
              <a:t> to simulate SCG?</a:t>
            </a:r>
          </a:p>
          <a:p>
            <a:pPr marL="342900" indent="-342900">
              <a:buAutoNum type="arabicPeriod"/>
            </a:pPr>
            <a:endParaRPr lang="en-US" altLang="zh-CN" dirty="0"/>
          </a:p>
        </p:txBody>
      </p:sp>
    </p:spTree>
    <p:extLst>
      <p:ext uri="{BB962C8B-B14F-4D97-AF65-F5344CB8AC3E}">
        <p14:creationId xmlns:p14="http://schemas.microsoft.com/office/powerpoint/2010/main" val="428463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725568" y="771425"/>
            <a:ext cx="9042074" cy="461665"/>
          </a:xfrm>
          <a:prstGeom prst="rect">
            <a:avLst/>
          </a:prstGeom>
          <a:noFill/>
        </p:spPr>
        <p:txBody>
          <a:bodyPr wrap="square" rtlCol="0">
            <a:spAutoFit/>
          </a:bodyPr>
          <a:lstStyle/>
          <a:p>
            <a:pPr algn="ctr"/>
            <a:r>
              <a:rPr lang="en-US" altLang="zh-CN" sz="2400" dirty="0">
                <a:latin typeface="Consolas" panose="020B0609020204030204" pitchFamily="49" charset="0"/>
                <a:cs typeface="Times New Roman" panose="02020603050405020304" pitchFamily="18" charset="0"/>
              </a:rPr>
              <a:t>Work Description</a:t>
            </a:r>
          </a:p>
        </p:txBody>
      </p:sp>
      <p:sp>
        <p:nvSpPr>
          <p:cNvPr id="3" name="文本框 2">
            <a:extLst>
              <a:ext uri="{FF2B5EF4-FFF2-40B4-BE49-F238E27FC236}">
                <a16:creationId xmlns:a16="http://schemas.microsoft.com/office/drawing/2014/main" id="{59F62255-7A4A-1C35-FF69-9A58CEC1EDD3}"/>
              </a:ext>
            </a:extLst>
          </p:cNvPr>
          <p:cNvSpPr txBox="1"/>
          <p:nvPr/>
        </p:nvSpPr>
        <p:spPr>
          <a:xfrm>
            <a:off x="2699803" y="1845235"/>
            <a:ext cx="7899617" cy="3970318"/>
          </a:xfrm>
          <a:prstGeom prst="rect">
            <a:avLst/>
          </a:prstGeom>
          <a:noFill/>
        </p:spPr>
        <p:txBody>
          <a:bodyPr wrap="square" rtlCol="0">
            <a:spAutoFit/>
          </a:bodyPr>
          <a:lstStyle/>
          <a:p>
            <a:r>
              <a:rPr lang="en-US" altLang="zh-CN" dirty="0"/>
              <a:t>Work_1: Attempting to predict S and D using signals with a noise level of 0.8 by</a:t>
            </a:r>
            <a:r>
              <a:rPr lang="zh-CN" altLang="en-US" dirty="0"/>
              <a:t> </a:t>
            </a:r>
            <a:r>
              <a:rPr lang="en-US" altLang="zh-CN" dirty="0"/>
              <a:t>decomposition. The achieved MAE for </a:t>
            </a:r>
            <a:r>
              <a:rPr lang="en-US" altLang="zh-CN" b="1" dirty="0"/>
              <a:t>S is 3.9</a:t>
            </a:r>
            <a:r>
              <a:rPr lang="en-US" altLang="zh-CN" dirty="0"/>
              <a:t>, and for </a:t>
            </a:r>
            <a:r>
              <a:rPr lang="en-US" altLang="zh-CN" b="1" dirty="0"/>
              <a:t>D is 5.8</a:t>
            </a:r>
            <a:r>
              <a:rPr lang="en-US" altLang="zh-CN" dirty="0"/>
              <a:t>, compared to last week's values of </a:t>
            </a:r>
            <a:r>
              <a:rPr lang="en-US" altLang="zh-CN" b="1" dirty="0"/>
              <a:t>S=13 and D=9</a:t>
            </a:r>
            <a:r>
              <a:rPr lang="en-US" altLang="zh-CN" dirty="0"/>
              <a:t>. </a:t>
            </a:r>
          </a:p>
          <a:p>
            <a:endParaRPr lang="en-US" altLang="zh-CN" dirty="0"/>
          </a:p>
          <a:p>
            <a:r>
              <a:rPr lang="en-US" altLang="zh-CN" dirty="0"/>
              <a:t>Work_2: Attempting to predict S and D using signals with a noise level of 0.1 by getting template. Some interesting observations were made.</a:t>
            </a:r>
          </a:p>
          <a:p>
            <a:endParaRPr lang="en-US" altLang="zh-CN" dirty="0"/>
          </a:p>
          <a:p>
            <a:endParaRPr lang="en-US" altLang="zh-CN" dirty="0"/>
          </a:p>
          <a:p>
            <a:r>
              <a:rPr lang="en-US" altLang="zh-CN" dirty="0"/>
              <a:t>Work_3:Tutorial Writing</a:t>
            </a:r>
          </a:p>
          <a:p>
            <a:endParaRPr lang="en-US" altLang="zh-CN" dirty="0"/>
          </a:p>
          <a:p>
            <a:endParaRPr lang="en-US" altLang="zh-CN" dirty="0"/>
          </a:p>
          <a:p>
            <a:r>
              <a:rPr lang="en-US" altLang="zh-CN" dirty="0"/>
              <a:t>Work_4:</a:t>
            </a:r>
            <a:r>
              <a:rPr lang="en-US" altLang="zh-CN" sz="1800" dirty="0"/>
              <a:t>Theoretical knowledge Learning</a:t>
            </a:r>
            <a:endParaRPr lang="en-US" altLang="zh-CN" dirty="0"/>
          </a:p>
        </p:txBody>
      </p:sp>
    </p:spTree>
    <p:extLst>
      <p:ext uri="{BB962C8B-B14F-4D97-AF65-F5344CB8AC3E}">
        <p14:creationId xmlns:p14="http://schemas.microsoft.com/office/powerpoint/2010/main" val="356386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5219007" y="3105834"/>
            <a:ext cx="1753985" cy="646331"/>
          </a:xfrm>
          <a:prstGeom prst="rect">
            <a:avLst/>
          </a:prstGeom>
          <a:noFill/>
        </p:spPr>
        <p:txBody>
          <a:bodyPr wrap="square" rtlCol="0">
            <a:spAutoFit/>
          </a:bodyPr>
          <a:lstStyle>
            <a:defPPr>
              <a:defRPr lang="zh-CN"/>
            </a:defPPr>
            <a:lvl1pPr algn="ctr">
              <a:defRPr sz="3600">
                <a:latin typeface="Consolas" panose="020B0609020204030204" pitchFamily="49" charset="0"/>
                <a:cs typeface="Times New Roman" panose="02020603050405020304" pitchFamily="18" charset="0"/>
              </a:defRPr>
            </a:lvl1pPr>
          </a:lstStyle>
          <a:p>
            <a:r>
              <a:rPr lang="en-US" altLang="zh-CN" dirty="0"/>
              <a:t>Thanks!</a:t>
            </a:r>
          </a:p>
        </p:txBody>
      </p:sp>
    </p:spTree>
    <p:extLst>
      <p:ext uri="{BB962C8B-B14F-4D97-AF65-F5344CB8AC3E}">
        <p14:creationId xmlns:p14="http://schemas.microsoft.com/office/powerpoint/2010/main" val="301594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pic>
        <p:nvPicPr>
          <p:cNvPr id="4" name="图片 3">
            <a:extLst>
              <a:ext uri="{FF2B5EF4-FFF2-40B4-BE49-F238E27FC236}">
                <a16:creationId xmlns:a16="http://schemas.microsoft.com/office/drawing/2014/main" id="{BA0E20BA-D4C8-D2CE-2DE1-A0E1D320EF4A}"/>
              </a:ext>
            </a:extLst>
          </p:cNvPr>
          <p:cNvPicPr>
            <a:picLocks noChangeAspect="1"/>
          </p:cNvPicPr>
          <p:nvPr/>
        </p:nvPicPr>
        <p:blipFill>
          <a:blip r:embed="rId3"/>
          <a:stretch>
            <a:fillRect/>
          </a:stretch>
        </p:blipFill>
        <p:spPr>
          <a:xfrm>
            <a:off x="103041" y="3171906"/>
            <a:ext cx="3925902" cy="3512649"/>
          </a:xfrm>
          <a:prstGeom prst="rect">
            <a:avLst/>
          </a:prstGeom>
        </p:spPr>
      </p:pic>
      <p:pic>
        <p:nvPicPr>
          <p:cNvPr id="5" name="图片 4">
            <a:extLst>
              <a:ext uri="{FF2B5EF4-FFF2-40B4-BE49-F238E27FC236}">
                <a16:creationId xmlns:a16="http://schemas.microsoft.com/office/drawing/2014/main" id="{2E69F752-B1A1-E033-7E6B-123510BF62E3}"/>
              </a:ext>
            </a:extLst>
          </p:cNvPr>
          <p:cNvPicPr>
            <a:picLocks noChangeAspect="1"/>
          </p:cNvPicPr>
          <p:nvPr/>
        </p:nvPicPr>
        <p:blipFill>
          <a:blip r:embed="rId4"/>
          <a:stretch>
            <a:fillRect/>
          </a:stretch>
        </p:blipFill>
        <p:spPr>
          <a:xfrm>
            <a:off x="9165944" y="2664887"/>
            <a:ext cx="2383050" cy="1458541"/>
          </a:xfrm>
          <a:prstGeom prst="rect">
            <a:avLst/>
          </a:prstGeom>
        </p:spPr>
      </p:pic>
      <p:cxnSp>
        <p:nvCxnSpPr>
          <p:cNvPr id="7" name="直接连接符 6">
            <a:extLst>
              <a:ext uri="{FF2B5EF4-FFF2-40B4-BE49-F238E27FC236}">
                <a16:creationId xmlns:a16="http://schemas.microsoft.com/office/drawing/2014/main" id="{E6523A07-6F74-2563-6038-FDCAA9920CCA}"/>
              </a:ext>
            </a:extLst>
          </p:cNvPr>
          <p:cNvCxnSpPr>
            <a:cxnSpLocks/>
          </p:cNvCxnSpPr>
          <p:nvPr/>
        </p:nvCxnSpPr>
        <p:spPr>
          <a:xfrm>
            <a:off x="4054010" y="858366"/>
            <a:ext cx="0" cy="599216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4E61559-E208-8E04-52F1-C784A49E26C3}"/>
              </a:ext>
            </a:extLst>
          </p:cNvPr>
          <p:cNvSpPr txBox="1"/>
          <p:nvPr/>
        </p:nvSpPr>
        <p:spPr>
          <a:xfrm>
            <a:off x="455437" y="925389"/>
            <a:ext cx="3285834" cy="707886"/>
          </a:xfrm>
          <a:prstGeom prst="rect">
            <a:avLst/>
          </a:prstGeom>
          <a:noFill/>
        </p:spPr>
        <p:txBody>
          <a:bodyPr wrap="square" rtlCol="0">
            <a:spAutoFit/>
          </a:bodyPr>
          <a:lstStyle/>
          <a:p>
            <a:r>
              <a:rPr lang="en-US" altLang="zh-CN" sz="2000" b="1" dirty="0"/>
              <a:t>Process of Singular </a:t>
            </a:r>
          </a:p>
          <a:p>
            <a:r>
              <a:rPr lang="en-US" altLang="zh-CN" sz="2000" b="1" dirty="0"/>
              <a:t>Spectrum Analysis (SSA)</a:t>
            </a:r>
          </a:p>
        </p:txBody>
      </p:sp>
      <p:sp>
        <p:nvSpPr>
          <p:cNvPr id="9" name="文本框 8">
            <a:extLst>
              <a:ext uri="{FF2B5EF4-FFF2-40B4-BE49-F238E27FC236}">
                <a16:creationId xmlns:a16="http://schemas.microsoft.com/office/drawing/2014/main" id="{C37B5B4D-EFA6-72A9-C65C-D731A5B5412A}"/>
              </a:ext>
            </a:extLst>
          </p:cNvPr>
          <p:cNvSpPr txBox="1"/>
          <p:nvPr/>
        </p:nvSpPr>
        <p:spPr>
          <a:xfrm>
            <a:off x="440389" y="1652080"/>
            <a:ext cx="3470471" cy="1477328"/>
          </a:xfrm>
          <a:prstGeom prst="rect">
            <a:avLst/>
          </a:prstGeom>
          <a:noFill/>
        </p:spPr>
        <p:txBody>
          <a:bodyPr wrap="square" rtlCol="0">
            <a:spAutoFit/>
          </a:bodyPr>
          <a:lstStyle/>
          <a:p>
            <a:r>
              <a:rPr lang="en-US" altLang="zh-CN" b="1" dirty="0"/>
              <a:t>Step1.</a:t>
            </a:r>
          </a:p>
          <a:p>
            <a:r>
              <a:rPr lang="en-US" altLang="zh-CN" dirty="0"/>
              <a:t>perform SVD on the processed signal, and compute the W-correlation coefficients</a:t>
            </a:r>
            <a:endParaRPr lang="en-US" altLang="zh-CN" dirty="0">
              <a:highlight>
                <a:srgbClr val="FFFF00"/>
              </a:highlight>
            </a:endParaRPr>
          </a:p>
        </p:txBody>
      </p:sp>
      <p:sp>
        <p:nvSpPr>
          <p:cNvPr id="10" name="文本框 9">
            <a:extLst>
              <a:ext uri="{FF2B5EF4-FFF2-40B4-BE49-F238E27FC236}">
                <a16:creationId xmlns:a16="http://schemas.microsoft.com/office/drawing/2014/main" id="{67C6D36C-1453-EE30-D781-E6B5A0C5F3BF}"/>
              </a:ext>
            </a:extLst>
          </p:cNvPr>
          <p:cNvSpPr txBox="1"/>
          <p:nvPr/>
        </p:nvSpPr>
        <p:spPr>
          <a:xfrm>
            <a:off x="4221072" y="925389"/>
            <a:ext cx="3511502" cy="2031325"/>
          </a:xfrm>
          <a:prstGeom prst="rect">
            <a:avLst/>
          </a:prstGeom>
          <a:noFill/>
        </p:spPr>
        <p:txBody>
          <a:bodyPr wrap="square" rtlCol="0">
            <a:spAutoFit/>
          </a:bodyPr>
          <a:lstStyle/>
          <a:p>
            <a:r>
              <a:rPr lang="en-US" altLang="zh-CN" b="1" dirty="0"/>
              <a:t>Step2.</a:t>
            </a:r>
          </a:p>
          <a:p>
            <a:r>
              <a:rPr lang="en-US" altLang="zh-CN" dirty="0"/>
              <a:t>Time Series Component Separation and Grouping</a:t>
            </a:r>
          </a:p>
          <a:p>
            <a:endParaRPr lang="en-US" altLang="zh-CN" dirty="0"/>
          </a:p>
          <a:p>
            <a:r>
              <a:rPr lang="en-US" altLang="zh-CN" dirty="0"/>
              <a:t>Components of time series are grouped together through </a:t>
            </a:r>
            <a:r>
              <a:rPr lang="en-US" altLang="zh-CN" b="1" dirty="0"/>
              <a:t>visual inspection</a:t>
            </a:r>
            <a:r>
              <a:rPr lang="en-US" altLang="zh-CN" dirty="0"/>
              <a:t>.</a:t>
            </a:r>
          </a:p>
        </p:txBody>
      </p:sp>
      <p:grpSp>
        <p:nvGrpSpPr>
          <p:cNvPr id="16" name="组合 15">
            <a:extLst>
              <a:ext uri="{FF2B5EF4-FFF2-40B4-BE49-F238E27FC236}">
                <a16:creationId xmlns:a16="http://schemas.microsoft.com/office/drawing/2014/main" id="{B41E484A-5210-E8DB-635B-D1695668C0D1}"/>
              </a:ext>
            </a:extLst>
          </p:cNvPr>
          <p:cNvGrpSpPr/>
          <p:nvPr/>
        </p:nvGrpSpPr>
        <p:grpSpPr>
          <a:xfrm>
            <a:off x="4073744" y="3171906"/>
            <a:ext cx="3806159" cy="3512649"/>
            <a:chOff x="5213268" y="2211106"/>
            <a:chExt cx="4745120" cy="4245633"/>
          </a:xfrm>
        </p:grpSpPr>
        <p:pic>
          <p:nvPicPr>
            <p:cNvPr id="6" name="图片 5">
              <a:extLst>
                <a:ext uri="{FF2B5EF4-FFF2-40B4-BE49-F238E27FC236}">
                  <a16:creationId xmlns:a16="http://schemas.microsoft.com/office/drawing/2014/main" id="{5D43944E-1679-083C-F090-577A43CE104A}"/>
                </a:ext>
              </a:extLst>
            </p:cNvPr>
            <p:cNvPicPr>
              <a:picLocks noChangeAspect="1"/>
            </p:cNvPicPr>
            <p:nvPr/>
          </p:nvPicPr>
          <p:blipFill>
            <a:blip r:embed="rId3"/>
            <a:stretch>
              <a:fillRect/>
            </a:stretch>
          </p:blipFill>
          <p:spPr>
            <a:xfrm>
              <a:off x="5213268" y="2211106"/>
              <a:ext cx="4745120" cy="4245633"/>
            </a:xfrm>
            <a:prstGeom prst="rect">
              <a:avLst/>
            </a:prstGeom>
          </p:spPr>
        </p:pic>
        <p:sp>
          <p:nvSpPr>
            <p:cNvPr id="11" name="矩形 10">
              <a:extLst>
                <a:ext uri="{FF2B5EF4-FFF2-40B4-BE49-F238E27FC236}">
                  <a16:creationId xmlns:a16="http://schemas.microsoft.com/office/drawing/2014/main" id="{C77F6B53-CF0A-B93C-046C-FF4B8826FFB8}"/>
                </a:ext>
              </a:extLst>
            </p:cNvPr>
            <p:cNvSpPr/>
            <p:nvPr/>
          </p:nvSpPr>
          <p:spPr>
            <a:xfrm>
              <a:off x="5576894" y="2514600"/>
              <a:ext cx="202398" cy="18573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BA96BE4-8F34-E5E6-A5DF-6B1D3A5CE712}"/>
                </a:ext>
              </a:extLst>
            </p:cNvPr>
            <p:cNvSpPr/>
            <p:nvPr/>
          </p:nvSpPr>
          <p:spPr>
            <a:xfrm>
              <a:off x="5696124" y="2636173"/>
              <a:ext cx="327483" cy="32038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4BD3188-1A79-3DAB-CFA9-B549CDFDC037}"/>
                </a:ext>
              </a:extLst>
            </p:cNvPr>
            <p:cNvSpPr/>
            <p:nvPr/>
          </p:nvSpPr>
          <p:spPr>
            <a:xfrm>
              <a:off x="5952343" y="2887980"/>
              <a:ext cx="245438" cy="2615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D2C8373-BE9F-02B5-B0AA-1BFD130DD588}"/>
                </a:ext>
              </a:extLst>
            </p:cNvPr>
            <p:cNvSpPr/>
            <p:nvPr/>
          </p:nvSpPr>
          <p:spPr>
            <a:xfrm>
              <a:off x="6104742" y="3040380"/>
              <a:ext cx="3088769" cy="307467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F3E2DF46-E57C-326A-5772-3F57B5232F83}"/>
              </a:ext>
            </a:extLst>
          </p:cNvPr>
          <p:cNvSpPr txBox="1"/>
          <p:nvPr/>
        </p:nvSpPr>
        <p:spPr>
          <a:xfrm>
            <a:off x="8267717" y="1599779"/>
            <a:ext cx="3699434" cy="923330"/>
          </a:xfrm>
          <a:prstGeom prst="rect">
            <a:avLst/>
          </a:prstGeom>
          <a:noFill/>
        </p:spPr>
        <p:txBody>
          <a:bodyPr wrap="square" rtlCol="0">
            <a:spAutoFit/>
          </a:bodyPr>
          <a:lstStyle/>
          <a:p>
            <a:r>
              <a:rPr lang="en-US" altLang="zh-CN" b="1" dirty="0"/>
              <a:t>Step3. </a:t>
            </a:r>
          </a:p>
          <a:p>
            <a:r>
              <a:rPr lang="en-US" altLang="zh-CN" dirty="0"/>
              <a:t>Reconstruct</a:t>
            </a:r>
            <a:r>
              <a:rPr lang="zh-CN" altLang="en-US" dirty="0"/>
              <a:t> </a:t>
            </a:r>
            <a:r>
              <a:rPr lang="en-US" altLang="zh-CN" dirty="0"/>
              <a:t>signals</a:t>
            </a:r>
            <a:r>
              <a:rPr lang="zh-CN" altLang="en-US" dirty="0"/>
              <a:t> </a:t>
            </a:r>
            <a:r>
              <a:rPr lang="en-US" altLang="zh-CN" dirty="0"/>
              <a:t>based on the groups</a:t>
            </a:r>
          </a:p>
        </p:txBody>
      </p:sp>
      <p:cxnSp>
        <p:nvCxnSpPr>
          <p:cNvPr id="17" name="直接连接符 16">
            <a:extLst>
              <a:ext uri="{FF2B5EF4-FFF2-40B4-BE49-F238E27FC236}">
                <a16:creationId xmlns:a16="http://schemas.microsoft.com/office/drawing/2014/main" id="{2E4BE72F-B5DC-CAE2-478E-0D212CCF04EE}"/>
              </a:ext>
            </a:extLst>
          </p:cNvPr>
          <p:cNvCxnSpPr>
            <a:cxnSpLocks/>
          </p:cNvCxnSpPr>
          <p:nvPr/>
        </p:nvCxnSpPr>
        <p:spPr>
          <a:xfrm>
            <a:off x="8000145" y="925389"/>
            <a:ext cx="0" cy="599216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1268FF2-9C57-EF1E-3337-071EE294C47C}"/>
                  </a:ext>
                </a:extLst>
              </p:cNvPr>
              <p:cNvSpPr txBox="1"/>
              <p:nvPr/>
            </p:nvSpPr>
            <p:spPr>
              <a:xfrm>
                <a:off x="8170332" y="4265206"/>
                <a:ext cx="4075006" cy="2585323"/>
              </a:xfrm>
              <a:prstGeom prst="rect">
                <a:avLst/>
              </a:prstGeom>
              <a:noFill/>
            </p:spPr>
            <p:txBody>
              <a:bodyPr wrap="square" rtlCol="0">
                <a:spAutoFit/>
              </a:bodyPr>
              <a:lstStyle/>
              <a:p>
                <a:r>
                  <a:rPr lang="en-US" altLang="zh-CN" dirty="0"/>
                  <a:t>The first reconstructed signal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0</m:t>
                        </m:r>
                      </m:sup>
                    </m:sSup>
                  </m:oMath>
                </a14:m>
                <a:r>
                  <a:rPr lang="en-US" altLang="zh-CN" dirty="0"/>
                  <a:t> is usually </a:t>
                </a:r>
                <a:r>
                  <a:rPr lang="en-US" altLang="zh-CN" b="1" dirty="0"/>
                  <a:t>the trend</a:t>
                </a:r>
                <a:r>
                  <a:rPr lang="en-US" altLang="zh-CN" dirty="0"/>
                  <a:t>.</a:t>
                </a:r>
              </a:p>
              <a:p>
                <a:endParaRPr lang="en-US" altLang="zh-CN" dirty="0"/>
              </a:p>
              <a:p>
                <a:r>
                  <a:rPr lang="en-US" altLang="zh-CN" dirty="0"/>
                  <a:t>The middle reconstructed signals, like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2</m:t>
                        </m:r>
                      </m:sup>
                    </m:sSup>
                  </m:oMath>
                </a14:m>
                <a:r>
                  <a:rPr lang="en-US" altLang="zh-CN" dirty="0"/>
                  <a:t>, are typically </a:t>
                </a:r>
                <a:r>
                  <a:rPr lang="en-US" altLang="zh-CN" b="1" dirty="0"/>
                  <a:t>the period</a:t>
                </a:r>
                <a:r>
                  <a:rPr lang="en-US" altLang="zh-CN" dirty="0"/>
                  <a:t>.</a:t>
                </a:r>
              </a:p>
              <a:p>
                <a:endParaRPr lang="en-US" altLang="zh-CN" dirty="0"/>
              </a:p>
              <a:p>
                <a:r>
                  <a:rPr lang="en-US" altLang="zh-CN" dirty="0"/>
                  <a:t>The final signal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3</m:t>
                        </m:r>
                      </m:sup>
                    </m:sSup>
                  </m:oMath>
                </a14:m>
                <a:r>
                  <a:rPr lang="en-US" altLang="zh-CN" dirty="0"/>
                  <a:t> is generally </a:t>
                </a:r>
                <a:r>
                  <a:rPr lang="en-US" altLang="zh-CN" b="1" dirty="0"/>
                  <a:t>the noise</a:t>
                </a:r>
                <a:r>
                  <a:rPr lang="en-US" altLang="zh-CN" dirty="0"/>
                  <a:t>.</a:t>
                </a:r>
              </a:p>
            </p:txBody>
          </p:sp>
        </mc:Choice>
        <mc:Fallback xmlns="">
          <p:sp>
            <p:nvSpPr>
              <p:cNvPr id="18" name="文本框 17">
                <a:extLst>
                  <a:ext uri="{FF2B5EF4-FFF2-40B4-BE49-F238E27FC236}">
                    <a16:creationId xmlns:a16="http://schemas.microsoft.com/office/drawing/2014/main" id="{D1268FF2-9C57-EF1E-3337-071EE294C47C}"/>
                  </a:ext>
                </a:extLst>
              </p:cNvPr>
              <p:cNvSpPr txBox="1">
                <a:spLocks noRot="1" noChangeAspect="1" noMove="1" noResize="1" noEditPoints="1" noAdjustHandles="1" noChangeArrowheads="1" noChangeShapeType="1" noTextEdit="1"/>
              </p:cNvSpPr>
              <p:nvPr/>
            </p:nvSpPr>
            <p:spPr>
              <a:xfrm>
                <a:off x="8170332" y="4265206"/>
                <a:ext cx="4075006" cy="2585323"/>
              </a:xfrm>
              <a:prstGeom prst="rect">
                <a:avLst/>
              </a:prstGeom>
              <a:blipFill>
                <a:blip r:embed="rId5"/>
                <a:stretch>
                  <a:fillRect l="-1196" t="-1415" r="-1196" b="-2830"/>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01761A78-32C8-97BC-C8C6-B3C06B08A3F7}"/>
              </a:ext>
            </a:extLst>
          </p:cNvPr>
          <p:cNvCxnSpPr>
            <a:cxnSpLocks/>
          </p:cNvCxnSpPr>
          <p:nvPr/>
        </p:nvCxnSpPr>
        <p:spPr>
          <a:xfrm flipV="1">
            <a:off x="4527764" y="2875547"/>
            <a:ext cx="4820773" cy="58679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84C888D-C722-11DC-366A-7C3828896BF0}"/>
              </a:ext>
            </a:extLst>
          </p:cNvPr>
          <p:cNvCxnSpPr>
            <a:cxnSpLocks/>
            <a:stCxn id="12" idx="3"/>
          </p:cNvCxnSpPr>
          <p:nvPr/>
        </p:nvCxnSpPr>
        <p:spPr>
          <a:xfrm flipV="1">
            <a:off x="4723734" y="3233713"/>
            <a:ext cx="4624803" cy="42241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7129F02-C1A7-B5C4-34BE-F7EE28284224}"/>
              </a:ext>
            </a:extLst>
          </p:cNvPr>
          <p:cNvCxnSpPr>
            <a:cxnSpLocks/>
          </p:cNvCxnSpPr>
          <p:nvPr/>
        </p:nvCxnSpPr>
        <p:spPr>
          <a:xfrm flipV="1">
            <a:off x="4863442" y="3586183"/>
            <a:ext cx="4485095" cy="19557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431E7A9-BF15-909D-DC82-E992A652FAA1}"/>
              </a:ext>
            </a:extLst>
          </p:cNvPr>
          <p:cNvCxnSpPr>
            <a:cxnSpLocks/>
          </p:cNvCxnSpPr>
          <p:nvPr/>
        </p:nvCxnSpPr>
        <p:spPr>
          <a:xfrm flipV="1">
            <a:off x="7266380" y="3952484"/>
            <a:ext cx="2082157" cy="24804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13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cxnSp>
        <p:nvCxnSpPr>
          <p:cNvPr id="7" name="直接连接符 6">
            <a:extLst>
              <a:ext uri="{FF2B5EF4-FFF2-40B4-BE49-F238E27FC236}">
                <a16:creationId xmlns:a16="http://schemas.microsoft.com/office/drawing/2014/main" id="{E6523A07-6F74-2563-6038-FDCAA9920CCA}"/>
              </a:ext>
            </a:extLst>
          </p:cNvPr>
          <p:cNvCxnSpPr>
            <a:cxnSpLocks/>
          </p:cNvCxnSpPr>
          <p:nvPr/>
        </p:nvCxnSpPr>
        <p:spPr>
          <a:xfrm>
            <a:off x="4095012" y="865837"/>
            <a:ext cx="0" cy="599216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4E61559-E208-8E04-52F1-C784A49E26C3}"/>
              </a:ext>
            </a:extLst>
          </p:cNvPr>
          <p:cNvSpPr txBox="1"/>
          <p:nvPr/>
        </p:nvSpPr>
        <p:spPr>
          <a:xfrm>
            <a:off x="245591" y="925389"/>
            <a:ext cx="3849418" cy="707886"/>
          </a:xfrm>
          <a:prstGeom prst="rect">
            <a:avLst/>
          </a:prstGeom>
          <a:noFill/>
        </p:spPr>
        <p:txBody>
          <a:bodyPr wrap="square" rtlCol="0">
            <a:spAutoFit/>
          </a:bodyPr>
          <a:lstStyle/>
          <a:p>
            <a:r>
              <a:rPr lang="en-US" altLang="zh-CN" sz="2000" b="1" dirty="0"/>
              <a:t>The process of simplified SSA I used</a:t>
            </a:r>
          </a:p>
        </p:txBody>
      </p:sp>
      <p:sp>
        <p:nvSpPr>
          <p:cNvPr id="9" name="文本框 8">
            <a:extLst>
              <a:ext uri="{FF2B5EF4-FFF2-40B4-BE49-F238E27FC236}">
                <a16:creationId xmlns:a16="http://schemas.microsoft.com/office/drawing/2014/main" id="{C37B5B4D-EFA6-72A9-C65C-D731A5B5412A}"/>
              </a:ext>
            </a:extLst>
          </p:cNvPr>
          <p:cNvSpPr txBox="1"/>
          <p:nvPr/>
        </p:nvSpPr>
        <p:spPr>
          <a:xfrm>
            <a:off x="245591" y="1682542"/>
            <a:ext cx="3692175" cy="1477328"/>
          </a:xfrm>
          <a:prstGeom prst="rect">
            <a:avLst/>
          </a:prstGeom>
          <a:noFill/>
        </p:spPr>
        <p:txBody>
          <a:bodyPr wrap="square" rtlCol="0">
            <a:spAutoFit/>
          </a:bodyPr>
          <a:lstStyle/>
          <a:p>
            <a:r>
              <a:rPr lang="en-US" altLang="zh-CN" b="1" dirty="0"/>
              <a:t>Step1.</a:t>
            </a:r>
          </a:p>
          <a:p>
            <a:r>
              <a:rPr lang="en-US" altLang="zh-CN" dirty="0"/>
              <a:t>perform SVD on the processed signal, and compute the W-correlation coefficients</a:t>
            </a:r>
            <a:endParaRPr lang="en-US" altLang="zh-CN" dirty="0">
              <a:highlight>
                <a:srgbClr val="FFFF00"/>
              </a:highlight>
            </a:endParaRPr>
          </a:p>
        </p:txBody>
      </p:sp>
      <p:sp>
        <p:nvSpPr>
          <p:cNvPr id="10" name="文本框 9">
            <a:extLst>
              <a:ext uri="{FF2B5EF4-FFF2-40B4-BE49-F238E27FC236}">
                <a16:creationId xmlns:a16="http://schemas.microsoft.com/office/drawing/2014/main" id="{67C6D36C-1453-EE30-D781-E6B5A0C5F3BF}"/>
              </a:ext>
            </a:extLst>
          </p:cNvPr>
          <p:cNvSpPr txBox="1"/>
          <p:nvPr/>
        </p:nvSpPr>
        <p:spPr>
          <a:xfrm>
            <a:off x="4354603" y="1452792"/>
            <a:ext cx="3511502" cy="1477328"/>
          </a:xfrm>
          <a:prstGeom prst="rect">
            <a:avLst/>
          </a:prstGeom>
          <a:noFill/>
        </p:spPr>
        <p:txBody>
          <a:bodyPr wrap="square" rtlCol="0">
            <a:spAutoFit/>
          </a:bodyPr>
          <a:lstStyle/>
          <a:p>
            <a:r>
              <a:rPr lang="en-US" altLang="zh-CN" b="1" dirty="0"/>
              <a:t>Step2.</a:t>
            </a:r>
          </a:p>
          <a:p>
            <a:r>
              <a:rPr lang="en-US" altLang="zh-CN" dirty="0"/>
              <a:t>Based on </a:t>
            </a:r>
            <a:r>
              <a:rPr lang="en-US" altLang="zh-CN" b="1" dirty="0"/>
              <a:t>empirical values</a:t>
            </a:r>
            <a:r>
              <a:rPr lang="en-US" altLang="zh-CN" dirty="0"/>
              <a:t>, components of time series are divided in </a:t>
            </a:r>
            <a:r>
              <a:rPr lang="en-US" altLang="zh-CN" b="1" dirty="0"/>
              <a:t>two</a:t>
            </a:r>
            <a:r>
              <a:rPr lang="en-US" altLang="zh-CN" dirty="0"/>
              <a:t> groups: Trend + (Period + Noise). </a:t>
            </a:r>
          </a:p>
        </p:txBody>
      </p:sp>
      <p:cxnSp>
        <p:nvCxnSpPr>
          <p:cNvPr id="17" name="直接连接符 16">
            <a:extLst>
              <a:ext uri="{FF2B5EF4-FFF2-40B4-BE49-F238E27FC236}">
                <a16:creationId xmlns:a16="http://schemas.microsoft.com/office/drawing/2014/main" id="{2E4BE72F-B5DC-CAE2-478E-0D212CCF04EE}"/>
              </a:ext>
            </a:extLst>
          </p:cNvPr>
          <p:cNvCxnSpPr>
            <a:cxnSpLocks/>
          </p:cNvCxnSpPr>
          <p:nvPr/>
        </p:nvCxnSpPr>
        <p:spPr>
          <a:xfrm>
            <a:off x="8350558" y="865837"/>
            <a:ext cx="0" cy="599216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1268FF2-9C57-EF1E-3337-071EE294C47C}"/>
              </a:ext>
            </a:extLst>
          </p:cNvPr>
          <p:cNvSpPr txBox="1"/>
          <p:nvPr/>
        </p:nvSpPr>
        <p:spPr>
          <a:xfrm>
            <a:off x="8628928" y="3123409"/>
            <a:ext cx="3444208" cy="2031325"/>
          </a:xfrm>
          <a:prstGeom prst="rect">
            <a:avLst/>
          </a:prstGeom>
          <a:noFill/>
        </p:spPr>
        <p:txBody>
          <a:bodyPr wrap="square" rtlCol="0">
            <a:spAutoFit/>
          </a:bodyPr>
          <a:lstStyle/>
          <a:p>
            <a:r>
              <a:rPr lang="en-US" altLang="zh-CN" dirty="0"/>
              <a:t>The first reconstructed signal is generally </a:t>
            </a:r>
            <a:r>
              <a:rPr lang="en-US" altLang="zh-CN" b="1" dirty="0"/>
              <a:t>the trend</a:t>
            </a:r>
            <a:r>
              <a:rPr lang="en-US" altLang="zh-CN" dirty="0"/>
              <a:t>.</a:t>
            </a:r>
          </a:p>
          <a:p>
            <a:endParaRPr lang="en-US" altLang="zh-CN" dirty="0"/>
          </a:p>
          <a:p>
            <a:r>
              <a:rPr lang="en-US" altLang="zh-CN" dirty="0"/>
              <a:t>The second reconstructed signal is a combination of </a:t>
            </a:r>
            <a:r>
              <a:rPr lang="en-US" altLang="zh-CN" b="1" dirty="0"/>
              <a:t>the period and the noise</a:t>
            </a:r>
            <a:r>
              <a:rPr lang="en-US" altLang="zh-CN" dirty="0"/>
              <a:t>.</a:t>
            </a:r>
          </a:p>
        </p:txBody>
      </p:sp>
      <p:pic>
        <p:nvPicPr>
          <p:cNvPr id="5" name="图片 4">
            <a:extLst>
              <a:ext uri="{FF2B5EF4-FFF2-40B4-BE49-F238E27FC236}">
                <a16:creationId xmlns:a16="http://schemas.microsoft.com/office/drawing/2014/main" id="{F28132AA-FF08-36CA-4B25-067DA8E9BF4A}"/>
              </a:ext>
            </a:extLst>
          </p:cNvPr>
          <p:cNvPicPr>
            <a:picLocks noChangeAspect="1"/>
          </p:cNvPicPr>
          <p:nvPr/>
        </p:nvPicPr>
        <p:blipFill rotWithShape="1">
          <a:blip r:embed="rId3">
            <a:extLst>
              <a:ext uri="{28A0092B-C50C-407E-A947-70E740481C1C}">
                <a14:useLocalDpi xmlns:a14="http://schemas.microsoft.com/office/drawing/2010/main" val="0"/>
              </a:ext>
            </a:extLst>
          </a:blip>
          <a:srcRect l="26323" t="8847" r="4960"/>
          <a:stretch/>
        </p:blipFill>
        <p:spPr>
          <a:xfrm>
            <a:off x="201351" y="3508445"/>
            <a:ext cx="3770087" cy="3334026"/>
          </a:xfrm>
          <a:prstGeom prst="rect">
            <a:avLst/>
          </a:prstGeom>
        </p:spPr>
      </p:pic>
      <p:pic>
        <p:nvPicPr>
          <p:cNvPr id="19" name="图片 18">
            <a:extLst>
              <a:ext uri="{FF2B5EF4-FFF2-40B4-BE49-F238E27FC236}">
                <a16:creationId xmlns:a16="http://schemas.microsoft.com/office/drawing/2014/main" id="{5FB93B30-8013-B484-32F9-7EA8CE0DAA81}"/>
              </a:ext>
            </a:extLst>
          </p:cNvPr>
          <p:cNvPicPr>
            <a:picLocks noChangeAspect="1"/>
          </p:cNvPicPr>
          <p:nvPr/>
        </p:nvPicPr>
        <p:blipFill rotWithShape="1">
          <a:blip r:embed="rId3">
            <a:extLst>
              <a:ext uri="{28A0092B-C50C-407E-A947-70E740481C1C}">
                <a14:useLocalDpi xmlns:a14="http://schemas.microsoft.com/office/drawing/2010/main" val="0"/>
              </a:ext>
            </a:extLst>
          </a:blip>
          <a:srcRect l="26323" t="8847" r="4960"/>
          <a:stretch/>
        </p:blipFill>
        <p:spPr>
          <a:xfrm>
            <a:off x="4259117" y="3523974"/>
            <a:ext cx="3770087" cy="3334026"/>
          </a:xfrm>
          <a:prstGeom prst="rect">
            <a:avLst/>
          </a:prstGeom>
        </p:spPr>
      </p:pic>
      <p:sp>
        <p:nvSpPr>
          <p:cNvPr id="20" name="矩形 19">
            <a:extLst>
              <a:ext uri="{FF2B5EF4-FFF2-40B4-BE49-F238E27FC236}">
                <a16:creationId xmlns:a16="http://schemas.microsoft.com/office/drawing/2014/main" id="{4552C415-A0BD-BB5B-361E-E705644C6864}"/>
              </a:ext>
            </a:extLst>
          </p:cNvPr>
          <p:cNvSpPr/>
          <p:nvPr/>
        </p:nvSpPr>
        <p:spPr>
          <a:xfrm>
            <a:off x="4815855" y="3861486"/>
            <a:ext cx="2588999" cy="2586496"/>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4309C46-7F43-9591-FE16-1BB23749A568}"/>
              </a:ext>
            </a:extLst>
          </p:cNvPr>
          <p:cNvSpPr/>
          <p:nvPr/>
        </p:nvSpPr>
        <p:spPr>
          <a:xfrm>
            <a:off x="4506266" y="3580948"/>
            <a:ext cx="394447" cy="367394"/>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FA24E07-DF06-297A-2549-C6F42E32146A}"/>
              </a:ext>
            </a:extLst>
          </p:cNvPr>
          <p:cNvSpPr txBox="1"/>
          <p:nvPr/>
        </p:nvSpPr>
        <p:spPr>
          <a:xfrm>
            <a:off x="8671913" y="1367329"/>
            <a:ext cx="3358238" cy="923330"/>
          </a:xfrm>
          <a:prstGeom prst="rect">
            <a:avLst/>
          </a:prstGeom>
          <a:noFill/>
        </p:spPr>
        <p:txBody>
          <a:bodyPr wrap="square" rtlCol="0">
            <a:spAutoFit/>
          </a:bodyPr>
          <a:lstStyle/>
          <a:p>
            <a:r>
              <a:rPr lang="en-US" altLang="zh-CN" b="1" dirty="0"/>
              <a:t>Step3. </a:t>
            </a:r>
          </a:p>
          <a:p>
            <a:r>
              <a:rPr lang="en-US" altLang="zh-CN" dirty="0"/>
              <a:t>Reconstruct</a:t>
            </a:r>
            <a:r>
              <a:rPr lang="zh-CN" altLang="en-US" dirty="0"/>
              <a:t> </a:t>
            </a:r>
            <a:r>
              <a:rPr lang="en-US" altLang="zh-CN" dirty="0"/>
              <a:t>signals</a:t>
            </a:r>
            <a:r>
              <a:rPr lang="zh-CN" altLang="en-US" dirty="0"/>
              <a:t> </a:t>
            </a:r>
            <a:r>
              <a:rPr lang="en-US" altLang="zh-CN" dirty="0"/>
              <a:t>based on the groups</a:t>
            </a:r>
          </a:p>
        </p:txBody>
      </p:sp>
      <p:cxnSp>
        <p:nvCxnSpPr>
          <p:cNvPr id="6" name="直接箭头连接符 5">
            <a:extLst>
              <a:ext uri="{FF2B5EF4-FFF2-40B4-BE49-F238E27FC236}">
                <a16:creationId xmlns:a16="http://schemas.microsoft.com/office/drawing/2014/main" id="{BE9D3F3B-EE37-428E-8720-22A2AA460CCE}"/>
              </a:ext>
            </a:extLst>
          </p:cNvPr>
          <p:cNvCxnSpPr>
            <a:stCxn id="21" idx="3"/>
          </p:cNvCxnSpPr>
          <p:nvPr/>
        </p:nvCxnSpPr>
        <p:spPr>
          <a:xfrm flipV="1">
            <a:off x="4900713" y="3342394"/>
            <a:ext cx="3771198" cy="42225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2347C3E-D60B-B475-A822-B35C0E99AEB3}"/>
              </a:ext>
            </a:extLst>
          </p:cNvPr>
          <p:cNvCxnSpPr>
            <a:stCxn id="20" idx="3"/>
          </p:cNvCxnSpPr>
          <p:nvPr/>
        </p:nvCxnSpPr>
        <p:spPr>
          <a:xfrm flipV="1">
            <a:off x="7404854" y="4936063"/>
            <a:ext cx="1267057" cy="21867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7C515C9-D801-7E96-2447-D468D22E24E3}"/>
              </a:ext>
            </a:extLst>
          </p:cNvPr>
          <p:cNvSpPr txBox="1"/>
          <p:nvPr/>
        </p:nvSpPr>
        <p:spPr>
          <a:xfrm>
            <a:off x="4467034" y="3315466"/>
            <a:ext cx="3511502" cy="276999"/>
          </a:xfrm>
          <a:prstGeom prst="rect">
            <a:avLst/>
          </a:prstGeom>
          <a:noFill/>
        </p:spPr>
        <p:txBody>
          <a:bodyPr wrap="square" rtlCol="0">
            <a:spAutoFit/>
          </a:bodyPr>
          <a:lstStyle/>
          <a:p>
            <a:r>
              <a:rPr lang="en-US" altLang="zh-CN" sz="1200" dirty="0"/>
              <a:t>W-correlation for SCG signal, L=100</a:t>
            </a:r>
          </a:p>
        </p:txBody>
      </p:sp>
      <p:sp>
        <p:nvSpPr>
          <p:cNvPr id="11" name="文本框 10">
            <a:extLst>
              <a:ext uri="{FF2B5EF4-FFF2-40B4-BE49-F238E27FC236}">
                <a16:creationId xmlns:a16="http://schemas.microsoft.com/office/drawing/2014/main" id="{7D2D7661-A936-4E70-F792-0C82AC4CF276}"/>
              </a:ext>
            </a:extLst>
          </p:cNvPr>
          <p:cNvSpPr txBox="1"/>
          <p:nvPr/>
        </p:nvSpPr>
        <p:spPr>
          <a:xfrm>
            <a:off x="439188" y="3315466"/>
            <a:ext cx="3511502" cy="276999"/>
          </a:xfrm>
          <a:prstGeom prst="rect">
            <a:avLst/>
          </a:prstGeom>
          <a:noFill/>
        </p:spPr>
        <p:txBody>
          <a:bodyPr wrap="square" rtlCol="0">
            <a:spAutoFit/>
          </a:bodyPr>
          <a:lstStyle/>
          <a:p>
            <a:r>
              <a:rPr lang="en-US" altLang="zh-CN" sz="1200" dirty="0"/>
              <a:t>W-correlation for SCG signal, L=100</a:t>
            </a:r>
          </a:p>
        </p:txBody>
      </p:sp>
    </p:spTree>
    <p:extLst>
      <p:ext uri="{BB962C8B-B14F-4D97-AF65-F5344CB8AC3E}">
        <p14:creationId xmlns:p14="http://schemas.microsoft.com/office/powerpoint/2010/main" val="13380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sp>
        <p:nvSpPr>
          <p:cNvPr id="3" name="文本框 2">
            <a:extLst>
              <a:ext uri="{FF2B5EF4-FFF2-40B4-BE49-F238E27FC236}">
                <a16:creationId xmlns:a16="http://schemas.microsoft.com/office/drawing/2014/main" id="{B097DEFC-C986-54FB-1F74-7E158829D784}"/>
              </a:ext>
            </a:extLst>
          </p:cNvPr>
          <p:cNvSpPr txBox="1"/>
          <p:nvPr/>
        </p:nvSpPr>
        <p:spPr>
          <a:xfrm>
            <a:off x="3215306" y="1080850"/>
            <a:ext cx="5761388" cy="369332"/>
          </a:xfrm>
          <a:prstGeom prst="rect">
            <a:avLst/>
          </a:prstGeom>
          <a:noFill/>
        </p:spPr>
        <p:txBody>
          <a:bodyPr wrap="square" rtlCol="0">
            <a:spAutoFit/>
          </a:bodyPr>
          <a:lstStyle/>
          <a:p>
            <a:r>
              <a:rPr lang="en-US" altLang="zh-CN" b="1" dirty="0"/>
              <a:t>The effectiveness of denoising using SSA</a:t>
            </a:r>
          </a:p>
        </p:txBody>
      </p:sp>
      <p:pic>
        <p:nvPicPr>
          <p:cNvPr id="5" name="图片 4">
            <a:extLst>
              <a:ext uri="{FF2B5EF4-FFF2-40B4-BE49-F238E27FC236}">
                <a16:creationId xmlns:a16="http://schemas.microsoft.com/office/drawing/2014/main" id="{0D540625-FA7A-108C-DC0F-04A329431809}"/>
              </a:ext>
            </a:extLst>
          </p:cNvPr>
          <p:cNvPicPr>
            <a:picLocks noChangeAspect="1"/>
          </p:cNvPicPr>
          <p:nvPr/>
        </p:nvPicPr>
        <p:blipFill rotWithShape="1">
          <a:blip r:embed="rId3">
            <a:extLst>
              <a:ext uri="{28A0092B-C50C-407E-A947-70E740481C1C}">
                <a14:useLocalDpi xmlns:a14="http://schemas.microsoft.com/office/drawing/2010/main" val="0"/>
              </a:ext>
            </a:extLst>
          </a:blip>
          <a:srcRect l="8652" t="7310" r="6864" b="6748"/>
          <a:stretch/>
        </p:blipFill>
        <p:spPr>
          <a:xfrm>
            <a:off x="88601" y="1381602"/>
            <a:ext cx="8788059" cy="5363883"/>
          </a:xfrm>
          <a:prstGeom prst="rect">
            <a:avLst/>
          </a:prstGeom>
        </p:spPr>
      </p:pic>
      <p:sp>
        <p:nvSpPr>
          <p:cNvPr id="7" name="文本框 6">
            <a:extLst>
              <a:ext uri="{FF2B5EF4-FFF2-40B4-BE49-F238E27FC236}">
                <a16:creationId xmlns:a16="http://schemas.microsoft.com/office/drawing/2014/main" id="{794263B3-47B8-2473-3A65-AEFBAC529003}"/>
              </a:ext>
            </a:extLst>
          </p:cNvPr>
          <p:cNvSpPr txBox="1"/>
          <p:nvPr/>
        </p:nvSpPr>
        <p:spPr>
          <a:xfrm>
            <a:off x="8659159" y="1735426"/>
            <a:ext cx="3444240" cy="1200329"/>
          </a:xfrm>
          <a:prstGeom prst="rect">
            <a:avLst/>
          </a:prstGeom>
          <a:noFill/>
        </p:spPr>
        <p:txBody>
          <a:bodyPr wrap="square">
            <a:spAutoFit/>
          </a:bodyPr>
          <a:lstStyle/>
          <a:p>
            <a:r>
              <a:rPr lang="en-US" altLang="zh-CN" dirty="0">
                <a:solidFill>
                  <a:srgbClr val="BFD8E5"/>
                </a:solidFill>
              </a:rPr>
              <a:t>Original SCG signal with a noise level of 0.8</a:t>
            </a:r>
          </a:p>
          <a:p>
            <a:endParaRPr lang="en-US" altLang="zh-CN" dirty="0"/>
          </a:p>
          <a:p>
            <a:r>
              <a:rPr lang="en-US" altLang="zh-CN" b="1" dirty="0">
                <a:solidFill>
                  <a:srgbClr val="EA821C"/>
                </a:solidFill>
              </a:rPr>
              <a:t>Trend</a:t>
            </a:r>
            <a:r>
              <a:rPr lang="en-US" altLang="zh-CN" dirty="0">
                <a:solidFill>
                  <a:srgbClr val="EA821C"/>
                </a:solidFill>
              </a:rPr>
              <a:t> extracted using SSA</a:t>
            </a:r>
          </a:p>
        </p:txBody>
      </p:sp>
      <p:sp>
        <p:nvSpPr>
          <p:cNvPr id="10" name="文本框 9">
            <a:extLst>
              <a:ext uri="{FF2B5EF4-FFF2-40B4-BE49-F238E27FC236}">
                <a16:creationId xmlns:a16="http://schemas.microsoft.com/office/drawing/2014/main" id="{B2856B66-757C-7C99-5DEF-6D43270658F3}"/>
              </a:ext>
            </a:extLst>
          </p:cNvPr>
          <p:cNvSpPr txBox="1"/>
          <p:nvPr/>
        </p:nvSpPr>
        <p:spPr>
          <a:xfrm>
            <a:off x="8659159" y="3261023"/>
            <a:ext cx="3444240" cy="1477328"/>
          </a:xfrm>
          <a:prstGeom prst="rect">
            <a:avLst/>
          </a:prstGeom>
          <a:noFill/>
        </p:spPr>
        <p:txBody>
          <a:bodyPr wrap="square">
            <a:spAutoFit/>
          </a:bodyPr>
          <a:lstStyle/>
          <a:p>
            <a:r>
              <a:rPr lang="en-US" altLang="zh-CN" dirty="0">
                <a:solidFill>
                  <a:srgbClr val="BFD8E5"/>
                </a:solidFill>
              </a:rPr>
              <a:t>Original SCG signal with a noise level of 0.8</a:t>
            </a:r>
          </a:p>
          <a:p>
            <a:endParaRPr lang="en-US" altLang="zh-CN" dirty="0"/>
          </a:p>
          <a:p>
            <a:r>
              <a:rPr lang="en-US" altLang="zh-CN" b="1" dirty="0">
                <a:solidFill>
                  <a:srgbClr val="EA821C"/>
                </a:solidFill>
              </a:rPr>
              <a:t>(Period + Noise) </a:t>
            </a:r>
            <a:r>
              <a:rPr lang="en-US" altLang="zh-CN" dirty="0">
                <a:solidFill>
                  <a:srgbClr val="EA821C"/>
                </a:solidFill>
              </a:rPr>
              <a:t>extracted using SSA</a:t>
            </a:r>
          </a:p>
        </p:txBody>
      </p:sp>
      <p:sp>
        <p:nvSpPr>
          <p:cNvPr id="11" name="文本框 10">
            <a:extLst>
              <a:ext uri="{FF2B5EF4-FFF2-40B4-BE49-F238E27FC236}">
                <a16:creationId xmlns:a16="http://schemas.microsoft.com/office/drawing/2014/main" id="{EE4D5360-7AE0-583E-50FE-22FBA86C80BA}"/>
              </a:ext>
            </a:extLst>
          </p:cNvPr>
          <p:cNvSpPr txBox="1"/>
          <p:nvPr/>
        </p:nvSpPr>
        <p:spPr>
          <a:xfrm>
            <a:off x="8659159" y="5058967"/>
            <a:ext cx="3444240" cy="1200329"/>
          </a:xfrm>
          <a:prstGeom prst="rect">
            <a:avLst/>
          </a:prstGeom>
          <a:noFill/>
        </p:spPr>
        <p:txBody>
          <a:bodyPr wrap="square">
            <a:spAutoFit/>
          </a:bodyPr>
          <a:lstStyle/>
          <a:p>
            <a:r>
              <a:rPr lang="en-US" altLang="zh-CN" dirty="0">
                <a:solidFill>
                  <a:srgbClr val="307DAE"/>
                </a:solidFill>
              </a:rPr>
              <a:t>SCG signal with no noise</a:t>
            </a:r>
          </a:p>
          <a:p>
            <a:endParaRPr lang="en-US" altLang="zh-CN" dirty="0"/>
          </a:p>
          <a:p>
            <a:r>
              <a:rPr lang="en-US" altLang="zh-CN" b="1" dirty="0">
                <a:solidFill>
                  <a:srgbClr val="EA821C"/>
                </a:solidFill>
              </a:rPr>
              <a:t>(Period + Noise) </a:t>
            </a:r>
            <a:r>
              <a:rPr lang="en-US" altLang="zh-CN" dirty="0">
                <a:solidFill>
                  <a:srgbClr val="EA821C"/>
                </a:solidFill>
              </a:rPr>
              <a:t>extracted using SSA</a:t>
            </a:r>
          </a:p>
        </p:txBody>
      </p:sp>
      <p:sp>
        <p:nvSpPr>
          <p:cNvPr id="14" name="矩形 13">
            <a:extLst>
              <a:ext uri="{FF2B5EF4-FFF2-40B4-BE49-F238E27FC236}">
                <a16:creationId xmlns:a16="http://schemas.microsoft.com/office/drawing/2014/main" id="{656299E9-3082-9526-2C12-945D616B779A}"/>
              </a:ext>
            </a:extLst>
          </p:cNvPr>
          <p:cNvSpPr/>
          <p:nvPr/>
        </p:nvSpPr>
        <p:spPr>
          <a:xfrm>
            <a:off x="5614989" y="3649643"/>
            <a:ext cx="223836" cy="70008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3B04E9B-859C-F26E-8E1B-2FA01F985ED2}"/>
              </a:ext>
            </a:extLst>
          </p:cNvPr>
          <p:cNvSpPr/>
          <p:nvPr/>
        </p:nvSpPr>
        <p:spPr>
          <a:xfrm>
            <a:off x="4214814" y="3649643"/>
            <a:ext cx="223836" cy="70008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F0E64DF-38AE-8A8D-C6C5-29D68A3B4D89}"/>
              </a:ext>
            </a:extLst>
          </p:cNvPr>
          <p:cNvSpPr/>
          <p:nvPr/>
        </p:nvSpPr>
        <p:spPr>
          <a:xfrm>
            <a:off x="974905" y="3649643"/>
            <a:ext cx="223836" cy="70008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7E1965A7-18B7-DF83-9FB0-3DD4196DC919}"/>
              </a:ext>
            </a:extLst>
          </p:cNvPr>
          <p:cNvCxnSpPr>
            <a:cxnSpLocks/>
          </p:cNvCxnSpPr>
          <p:nvPr/>
        </p:nvCxnSpPr>
        <p:spPr>
          <a:xfrm>
            <a:off x="8553450" y="3155950"/>
            <a:ext cx="363855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75AF761-40EC-8D3C-AB34-1BC2867C35E9}"/>
              </a:ext>
            </a:extLst>
          </p:cNvPr>
          <p:cNvCxnSpPr>
            <a:cxnSpLocks/>
          </p:cNvCxnSpPr>
          <p:nvPr/>
        </p:nvCxnSpPr>
        <p:spPr>
          <a:xfrm>
            <a:off x="8553450" y="4883150"/>
            <a:ext cx="363855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279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sp>
        <p:nvSpPr>
          <p:cNvPr id="3" name="文本框 2">
            <a:extLst>
              <a:ext uri="{FF2B5EF4-FFF2-40B4-BE49-F238E27FC236}">
                <a16:creationId xmlns:a16="http://schemas.microsoft.com/office/drawing/2014/main" id="{B097DEFC-C986-54FB-1F74-7E158829D784}"/>
              </a:ext>
            </a:extLst>
          </p:cNvPr>
          <p:cNvSpPr txBox="1"/>
          <p:nvPr/>
        </p:nvSpPr>
        <p:spPr>
          <a:xfrm>
            <a:off x="4927213" y="991565"/>
            <a:ext cx="2051925" cy="369332"/>
          </a:xfrm>
          <a:prstGeom prst="rect">
            <a:avLst/>
          </a:prstGeom>
          <a:noFill/>
        </p:spPr>
        <p:txBody>
          <a:bodyPr wrap="square" rtlCol="0">
            <a:spAutoFit/>
          </a:bodyPr>
          <a:lstStyle/>
          <a:p>
            <a:r>
              <a:rPr lang="en-US" altLang="zh-CN" dirty="0"/>
              <a:t>Effects of </a:t>
            </a:r>
            <a:r>
              <a:rPr lang="en-US" altLang="zh-CN" dirty="0">
                <a:highlight>
                  <a:srgbClr val="FFFF00"/>
                </a:highlight>
              </a:rPr>
              <a:t>VMD</a:t>
            </a:r>
          </a:p>
        </p:txBody>
      </p:sp>
      <p:pic>
        <p:nvPicPr>
          <p:cNvPr id="14" name="图片 13">
            <a:extLst>
              <a:ext uri="{FF2B5EF4-FFF2-40B4-BE49-F238E27FC236}">
                <a16:creationId xmlns:a16="http://schemas.microsoft.com/office/drawing/2014/main" id="{8D45D796-D974-AD6A-DC9E-E3C14BAD894D}"/>
              </a:ext>
            </a:extLst>
          </p:cNvPr>
          <p:cNvPicPr>
            <a:picLocks noChangeAspect="1"/>
          </p:cNvPicPr>
          <p:nvPr/>
        </p:nvPicPr>
        <p:blipFill rotWithShape="1">
          <a:blip r:embed="rId3">
            <a:extLst>
              <a:ext uri="{28A0092B-C50C-407E-A947-70E740481C1C}">
                <a14:useLocalDpi xmlns:a14="http://schemas.microsoft.com/office/drawing/2010/main" val="0"/>
              </a:ext>
            </a:extLst>
          </a:blip>
          <a:srcRect l="7627" t="7627" r="8321" b="6434"/>
          <a:stretch/>
        </p:blipFill>
        <p:spPr>
          <a:xfrm>
            <a:off x="0" y="1450182"/>
            <a:ext cx="4363032" cy="5098283"/>
          </a:xfrm>
          <a:prstGeom prst="rect">
            <a:avLst/>
          </a:prstGeom>
        </p:spPr>
      </p:pic>
      <p:pic>
        <p:nvPicPr>
          <p:cNvPr id="11" name="图片 10">
            <a:extLst>
              <a:ext uri="{FF2B5EF4-FFF2-40B4-BE49-F238E27FC236}">
                <a16:creationId xmlns:a16="http://schemas.microsoft.com/office/drawing/2014/main" id="{38A235E5-57DC-4649-15E7-0C83309E0AB3}"/>
              </a:ext>
            </a:extLst>
          </p:cNvPr>
          <p:cNvPicPr>
            <a:picLocks noChangeAspect="1"/>
          </p:cNvPicPr>
          <p:nvPr/>
        </p:nvPicPr>
        <p:blipFill rotWithShape="1">
          <a:blip r:embed="rId4">
            <a:extLst>
              <a:ext uri="{28A0092B-C50C-407E-A947-70E740481C1C}">
                <a14:useLocalDpi xmlns:a14="http://schemas.microsoft.com/office/drawing/2010/main" val="0"/>
              </a:ext>
            </a:extLst>
          </a:blip>
          <a:srcRect l="9411" t="6701" r="8639" b="6327"/>
          <a:stretch/>
        </p:blipFill>
        <p:spPr>
          <a:xfrm>
            <a:off x="5624281" y="1794200"/>
            <a:ext cx="6567719" cy="3982950"/>
          </a:xfrm>
          <a:prstGeom prst="rect">
            <a:avLst/>
          </a:prstGeom>
        </p:spPr>
      </p:pic>
      <p:sp>
        <p:nvSpPr>
          <p:cNvPr id="13" name="箭头: 右 12">
            <a:extLst>
              <a:ext uri="{FF2B5EF4-FFF2-40B4-BE49-F238E27FC236}">
                <a16:creationId xmlns:a16="http://schemas.microsoft.com/office/drawing/2014/main" id="{EB9B621D-AF75-894B-4190-0241578DBE84}"/>
              </a:ext>
            </a:extLst>
          </p:cNvPr>
          <p:cNvSpPr/>
          <p:nvPr/>
        </p:nvSpPr>
        <p:spPr>
          <a:xfrm>
            <a:off x="4363032" y="3799450"/>
            <a:ext cx="1283706" cy="123312"/>
          </a:xfrm>
          <a:prstGeom prst="rightArrow">
            <a:avLst>
              <a:gd name="adj1" fmla="val 36667"/>
              <a:gd name="adj2" fmla="val 103333"/>
            </a:avLst>
          </a:prstGeom>
          <a:solidFill>
            <a:srgbClr val="517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CAD02EF-59A4-0891-7129-FEE2A68BAA0D}"/>
              </a:ext>
            </a:extLst>
          </p:cNvPr>
          <p:cNvSpPr txBox="1"/>
          <p:nvPr/>
        </p:nvSpPr>
        <p:spPr>
          <a:xfrm>
            <a:off x="4321600" y="3584107"/>
            <a:ext cx="1366569" cy="276999"/>
          </a:xfrm>
          <a:prstGeom prst="rect">
            <a:avLst/>
          </a:prstGeom>
          <a:noFill/>
        </p:spPr>
        <p:txBody>
          <a:bodyPr wrap="square" rtlCol="0">
            <a:spAutoFit/>
          </a:bodyPr>
          <a:lstStyle/>
          <a:p>
            <a:r>
              <a:rPr lang="en-US" altLang="zh-CN" sz="1200" dirty="0"/>
              <a:t>Reconstruction</a:t>
            </a:r>
          </a:p>
        </p:txBody>
      </p:sp>
      <p:sp>
        <p:nvSpPr>
          <p:cNvPr id="4" name="文本框 3">
            <a:extLst>
              <a:ext uri="{FF2B5EF4-FFF2-40B4-BE49-F238E27FC236}">
                <a16:creationId xmlns:a16="http://schemas.microsoft.com/office/drawing/2014/main" id="{1D02E645-E4D8-7D7D-90F3-92D5B6C87957}"/>
              </a:ext>
            </a:extLst>
          </p:cNvPr>
          <p:cNvSpPr txBox="1"/>
          <p:nvPr/>
        </p:nvSpPr>
        <p:spPr>
          <a:xfrm>
            <a:off x="6452315" y="5840569"/>
            <a:ext cx="5306096" cy="646331"/>
          </a:xfrm>
          <a:prstGeom prst="rect">
            <a:avLst/>
          </a:prstGeom>
          <a:noFill/>
        </p:spPr>
        <p:txBody>
          <a:bodyPr wrap="square" rtlCol="0">
            <a:spAutoFit/>
          </a:bodyPr>
          <a:lstStyle/>
          <a:p>
            <a:r>
              <a:rPr lang="en-US" altLang="zh-CN" dirty="0"/>
              <a:t>The result isn’t very satisfactory. </a:t>
            </a:r>
          </a:p>
          <a:p>
            <a:r>
              <a:rPr lang="en-US" altLang="zh-CN" dirty="0"/>
              <a:t>Most peaks still couldn't be identified.</a:t>
            </a:r>
            <a:endParaRPr lang="zh-CN" altLang="en-US" dirty="0"/>
          </a:p>
        </p:txBody>
      </p:sp>
      <p:sp>
        <p:nvSpPr>
          <p:cNvPr id="5" name="文本框 4">
            <a:extLst>
              <a:ext uri="{FF2B5EF4-FFF2-40B4-BE49-F238E27FC236}">
                <a16:creationId xmlns:a16="http://schemas.microsoft.com/office/drawing/2014/main" id="{5369CAA2-EA55-108D-9AF5-79FDB37DA3EC}"/>
              </a:ext>
            </a:extLst>
          </p:cNvPr>
          <p:cNvSpPr txBox="1"/>
          <p:nvPr/>
        </p:nvSpPr>
        <p:spPr>
          <a:xfrm>
            <a:off x="445091" y="1360387"/>
            <a:ext cx="3572017" cy="369332"/>
          </a:xfrm>
          <a:prstGeom prst="rect">
            <a:avLst/>
          </a:prstGeom>
          <a:noFill/>
        </p:spPr>
        <p:txBody>
          <a:bodyPr wrap="square" rtlCol="0">
            <a:spAutoFit/>
          </a:bodyPr>
          <a:lstStyle/>
          <a:p>
            <a:r>
              <a:rPr lang="en-US" altLang="zh-CN" dirty="0"/>
              <a:t>The decomposition of VMD</a:t>
            </a:r>
          </a:p>
        </p:txBody>
      </p:sp>
    </p:spTree>
    <p:extLst>
      <p:ext uri="{BB962C8B-B14F-4D97-AF65-F5344CB8AC3E}">
        <p14:creationId xmlns:p14="http://schemas.microsoft.com/office/powerpoint/2010/main" val="295301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sp>
        <p:nvSpPr>
          <p:cNvPr id="3" name="文本框 2">
            <a:extLst>
              <a:ext uri="{FF2B5EF4-FFF2-40B4-BE49-F238E27FC236}">
                <a16:creationId xmlns:a16="http://schemas.microsoft.com/office/drawing/2014/main" id="{B097DEFC-C986-54FB-1F74-7E158829D784}"/>
              </a:ext>
            </a:extLst>
          </p:cNvPr>
          <p:cNvSpPr txBox="1"/>
          <p:nvPr/>
        </p:nvSpPr>
        <p:spPr>
          <a:xfrm>
            <a:off x="3897241" y="929946"/>
            <a:ext cx="4397517" cy="369332"/>
          </a:xfrm>
          <a:prstGeom prst="rect">
            <a:avLst/>
          </a:prstGeom>
          <a:noFill/>
        </p:spPr>
        <p:txBody>
          <a:bodyPr wrap="square" rtlCol="0">
            <a:spAutoFit/>
          </a:bodyPr>
          <a:lstStyle/>
          <a:p>
            <a:r>
              <a:rPr lang="en-US" altLang="zh-CN" dirty="0"/>
              <a:t>Effects of </a:t>
            </a:r>
            <a:r>
              <a:rPr lang="en-US" altLang="zh-CN" dirty="0">
                <a:highlight>
                  <a:srgbClr val="FFFF00"/>
                </a:highlight>
              </a:rPr>
              <a:t>Seasonal Decomposition</a:t>
            </a:r>
          </a:p>
        </p:txBody>
      </p:sp>
      <p:pic>
        <p:nvPicPr>
          <p:cNvPr id="12" name="图片 11">
            <a:extLst>
              <a:ext uri="{FF2B5EF4-FFF2-40B4-BE49-F238E27FC236}">
                <a16:creationId xmlns:a16="http://schemas.microsoft.com/office/drawing/2014/main" id="{79C75B17-7B45-CD57-98C1-2D81CB856EEF}"/>
              </a:ext>
            </a:extLst>
          </p:cNvPr>
          <p:cNvPicPr>
            <a:picLocks noChangeAspect="1"/>
          </p:cNvPicPr>
          <p:nvPr/>
        </p:nvPicPr>
        <p:blipFill rotWithShape="1">
          <a:blip r:embed="rId3">
            <a:extLst>
              <a:ext uri="{28A0092B-C50C-407E-A947-70E740481C1C}">
                <a14:useLocalDpi xmlns:a14="http://schemas.microsoft.com/office/drawing/2010/main" val="0"/>
              </a:ext>
            </a:extLst>
          </a:blip>
          <a:srcRect l="10221" t="9630" r="9115" b="8889"/>
          <a:stretch/>
        </p:blipFill>
        <p:spPr>
          <a:xfrm>
            <a:off x="124726" y="1376925"/>
            <a:ext cx="4196874" cy="4845050"/>
          </a:xfrm>
          <a:prstGeom prst="rect">
            <a:avLst/>
          </a:prstGeom>
        </p:spPr>
      </p:pic>
      <p:pic>
        <p:nvPicPr>
          <p:cNvPr id="4" name="图片 3">
            <a:extLst>
              <a:ext uri="{FF2B5EF4-FFF2-40B4-BE49-F238E27FC236}">
                <a16:creationId xmlns:a16="http://schemas.microsoft.com/office/drawing/2014/main" id="{B5ECB885-6712-9299-23A2-959611DF9A19}"/>
              </a:ext>
            </a:extLst>
          </p:cNvPr>
          <p:cNvPicPr>
            <a:picLocks noChangeAspect="1"/>
          </p:cNvPicPr>
          <p:nvPr/>
        </p:nvPicPr>
        <p:blipFill rotWithShape="1">
          <a:blip r:embed="rId4">
            <a:extLst>
              <a:ext uri="{28A0092B-C50C-407E-A947-70E740481C1C}">
                <a14:useLocalDpi xmlns:a14="http://schemas.microsoft.com/office/drawing/2010/main" val="0"/>
              </a:ext>
            </a:extLst>
          </a:blip>
          <a:srcRect l="10032" t="5868" r="8373" b="6305"/>
          <a:stretch/>
        </p:blipFill>
        <p:spPr>
          <a:xfrm>
            <a:off x="5778500" y="1716885"/>
            <a:ext cx="6413500" cy="3944741"/>
          </a:xfrm>
          <a:prstGeom prst="rect">
            <a:avLst/>
          </a:prstGeom>
        </p:spPr>
      </p:pic>
      <p:sp>
        <p:nvSpPr>
          <p:cNvPr id="5" name="箭头: 右 4">
            <a:extLst>
              <a:ext uri="{FF2B5EF4-FFF2-40B4-BE49-F238E27FC236}">
                <a16:creationId xmlns:a16="http://schemas.microsoft.com/office/drawing/2014/main" id="{73E70AC5-2592-F0D9-5AA4-1F01CF3FE95E}"/>
              </a:ext>
            </a:extLst>
          </p:cNvPr>
          <p:cNvSpPr/>
          <p:nvPr/>
        </p:nvSpPr>
        <p:spPr>
          <a:xfrm>
            <a:off x="4363032" y="3799450"/>
            <a:ext cx="1283706" cy="123312"/>
          </a:xfrm>
          <a:prstGeom prst="rightArrow">
            <a:avLst>
              <a:gd name="adj1" fmla="val 36667"/>
              <a:gd name="adj2" fmla="val 103333"/>
            </a:avLst>
          </a:prstGeom>
          <a:solidFill>
            <a:srgbClr val="517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C4B0571-937D-7270-31EE-2853447B7CA0}"/>
              </a:ext>
            </a:extLst>
          </p:cNvPr>
          <p:cNvSpPr txBox="1"/>
          <p:nvPr/>
        </p:nvSpPr>
        <p:spPr>
          <a:xfrm>
            <a:off x="4321600" y="3584107"/>
            <a:ext cx="1366569" cy="276999"/>
          </a:xfrm>
          <a:prstGeom prst="rect">
            <a:avLst/>
          </a:prstGeom>
          <a:noFill/>
        </p:spPr>
        <p:txBody>
          <a:bodyPr wrap="square" rtlCol="0">
            <a:spAutoFit/>
          </a:bodyPr>
          <a:lstStyle/>
          <a:p>
            <a:r>
              <a:rPr lang="en-US" altLang="zh-CN" sz="1200" dirty="0"/>
              <a:t>Reconstruction</a:t>
            </a:r>
          </a:p>
        </p:txBody>
      </p:sp>
      <p:sp>
        <p:nvSpPr>
          <p:cNvPr id="7" name="文本框 6">
            <a:extLst>
              <a:ext uri="{FF2B5EF4-FFF2-40B4-BE49-F238E27FC236}">
                <a16:creationId xmlns:a16="http://schemas.microsoft.com/office/drawing/2014/main" id="{0D4DC24E-B3F3-B38E-2125-CF3E80B42E33}"/>
              </a:ext>
            </a:extLst>
          </p:cNvPr>
          <p:cNvSpPr txBox="1"/>
          <p:nvPr/>
        </p:nvSpPr>
        <p:spPr>
          <a:xfrm>
            <a:off x="6452315" y="5840569"/>
            <a:ext cx="5306096" cy="646331"/>
          </a:xfrm>
          <a:prstGeom prst="rect">
            <a:avLst/>
          </a:prstGeom>
          <a:noFill/>
        </p:spPr>
        <p:txBody>
          <a:bodyPr wrap="square" rtlCol="0">
            <a:spAutoFit/>
          </a:bodyPr>
          <a:lstStyle/>
          <a:p>
            <a:r>
              <a:rPr lang="en-US" altLang="zh-CN" dirty="0"/>
              <a:t>The result isn’t very satisfactory. </a:t>
            </a:r>
          </a:p>
          <a:p>
            <a:r>
              <a:rPr lang="en-US" altLang="zh-CN" dirty="0"/>
              <a:t>Most peaks couldn't be identified too.</a:t>
            </a:r>
            <a:endParaRPr lang="zh-CN" altLang="en-US" dirty="0"/>
          </a:p>
        </p:txBody>
      </p:sp>
      <p:sp>
        <p:nvSpPr>
          <p:cNvPr id="8" name="文本框 7">
            <a:extLst>
              <a:ext uri="{FF2B5EF4-FFF2-40B4-BE49-F238E27FC236}">
                <a16:creationId xmlns:a16="http://schemas.microsoft.com/office/drawing/2014/main" id="{5DA324E0-96A4-4B4E-2703-AAA4289F3D47}"/>
              </a:ext>
            </a:extLst>
          </p:cNvPr>
          <p:cNvSpPr txBox="1"/>
          <p:nvPr/>
        </p:nvSpPr>
        <p:spPr>
          <a:xfrm>
            <a:off x="532081" y="1198560"/>
            <a:ext cx="3556000" cy="369332"/>
          </a:xfrm>
          <a:prstGeom prst="rect">
            <a:avLst/>
          </a:prstGeom>
          <a:noFill/>
        </p:spPr>
        <p:txBody>
          <a:bodyPr wrap="square" rtlCol="0">
            <a:spAutoFit/>
          </a:bodyPr>
          <a:lstStyle/>
          <a:p>
            <a:r>
              <a:rPr lang="en-US" altLang="zh-CN" dirty="0"/>
              <a:t>The decomposition of STL</a:t>
            </a:r>
          </a:p>
        </p:txBody>
      </p:sp>
    </p:spTree>
    <p:extLst>
      <p:ext uri="{BB962C8B-B14F-4D97-AF65-F5344CB8AC3E}">
        <p14:creationId xmlns:p14="http://schemas.microsoft.com/office/powerpoint/2010/main" val="292533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pic>
        <p:nvPicPr>
          <p:cNvPr id="10" name="图片 9">
            <a:extLst>
              <a:ext uri="{FF2B5EF4-FFF2-40B4-BE49-F238E27FC236}">
                <a16:creationId xmlns:a16="http://schemas.microsoft.com/office/drawing/2014/main" id="{7E5E9C38-91AA-FAFE-3679-2C216F59C111}"/>
              </a:ext>
            </a:extLst>
          </p:cNvPr>
          <p:cNvPicPr>
            <a:picLocks noChangeAspect="1"/>
          </p:cNvPicPr>
          <p:nvPr/>
        </p:nvPicPr>
        <p:blipFill rotWithShape="1">
          <a:blip r:embed="rId3">
            <a:extLst>
              <a:ext uri="{28A0092B-C50C-407E-A947-70E740481C1C}">
                <a14:useLocalDpi xmlns:a14="http://schemas.microsoft.com/office/drawing/2010/main" val="0"/>
              </a:ext>
            </a:extLst>
          </a:blip>
          <a:srcRect l="8411" t="9466" r="7356" b="9053"/>
          <a:stretch/>
        </p:blipFill>
        <p:spPr>
          <a:xfrm>
            <a:off x="837037" y="0"/>
            <a:ext cx="3079750" cy="6809497"/>
          </a:xfrm>
          <a:prstGeom prst="rect">
            <a:avLst/>
          </a:prstGeom>
        </p:spPr>
      </p:pic>
      <p:pic>
        <p:nvPicPr>
          <p:cNvPr id="3" name="图片 2">
            <a:extLst>
              <a:ext uri="{FF2B5EF4-FFF2-40B4-BE49-F238E27FC236}">
                <a16:creationId xmlns:a16="http://schemas.microsoft.com/office/drawing/2014/main" id="{327597DB-1C3A-87BD-7EE0-B4F677F1B11A}"/>
              </a:ext>
            </a:extLst>
          </p:cNvPr>
          <p:cNvPicPr>
            <a:picLocks noChangeAspect="1"/>
          </p:cNvPicPr>
          <p:nvPr/>
        </p:nvPicPr>
        <p:blipFill rotWithShape="1">
          <a:blip r:embed="rId4">
            <a:extLst>
              <a:ext uri="{28A0092B-C50C-407E-A947-70E740481C1C}">
                <a14:useLocalDpi xmlns:a14="http://schemas.microsoft.com/office/drawing/2010/main" val="0"/>
              </a:ext>
            </a:extLst>
          </a:blip>
          <a:srcRect l="9737" t="6508" r="8487" b="7986"/>
          <a:stretch/>
        </p:blipFill>
        <p:spPr>
          <a:xfrm>
            <a:off x="5722085" y="1789770"/>
            <a:ext cx="6469915" cy="3865672"/>
          </a:xfrm>
          <a:prstGeom prst="rect">
            <a:avLst/>
          </a:prstGeom>
        </p:spPr>
      </p:pic>
      <p:sp>
        <p:nvSpPr>
          <p:cNvPr id="5" name="箭头: 右 4">
            <a:extLst>
              <a:ext uri="{FF2B5EF4-FFF2-40B4-BE49-F238E27FC236}">
                <a16:creationId xmlns:a16="http://schemas.microsoft.com/office/drawing/2014/main" id="{167186C3-92C8-3B2D-1677-69030F4A5D23}"/>
              </a:ext>
            </a:extLst>
          </p:cNvPr>
          <p:cNvSpPr/>
          <p:nvPr/>
        </p:nvSpPr>
        <p:spPr>
          <a:xfrm>
            <a:off x="4363032" y="3799450"/>
            <a:ext cx="1283706" cy="123312"/>
          </a:xfrm>
          <a:prstGeom prst="rightArrow">
            <a:avLst>
              <a:gd name="adj1" fmla="val 36667"/>
              <a:gd name="adj2" fmla="val 103333"/>
            </a:avLst>
          </a:prstGeom>
          <a:solidFill>
            <a:srgbClr val="517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24481AF-3A46-FD0D-4886-8E929B4EB026}"/>
              </a:ext>
            </a:extLst>
          </p:cNvPr>
          <p:cNvSpPr txBox="1"/>
          <p:nvPr/>
        </p:nvSpPr>
        <p:spPr>
          <a:xfrm>
            <a:off x="4321600" y="3584107"/>
            <a:ext cx="1366569" cy="276999"/>
          </a:xfrm>
          <a:prstGeom prst="rect">
            <a:avLst/>
          </a:prstGeom>
          <a:noFill/>
        </p:spPr>
        <p:txBody>
          <a:bodyPr wrap="square" rtlCol="0">
            <a:spAutoFit/>
          </a:bodyPr>
          <a:lstStyle/>
          <a:p>
            <a:r>
              <a:rPr lang="en-US" altLang="zh-CN" sz="1200" dirty="0"/>
              <a:t>Reconstruction</a:t>
            </a:r>
          </a:p>
        </p:txBody>
      </p:sp>
      <p:sp>
        <p:nvSpPr>
          <p:cNvPr id="13" name="文本框 12">
            <a:extLst>
              <a:ext uri="{FF2B5EF4-FFF2-40B4-BE49-F238E27FC236}">
                <a16:creationId xmlns:a16="http://schemas.microsoft.com/office/drawing/2014/main" id="{7D834146-2914-8510-2651-CADE290923D6}"/>
              </a:ext>
            </a:extLst>
          </p:cNvPr>
          <p:cNvSpPr txBox="1"/>
          <p:nvPr/>
        </p:nvSpPr>
        <p:spPr>
          <a:xfrm>
            <a:off x="4132786" y="5022436"/>
            <a:ext cx="801531" cy="307777"/>
          </a:xfrm>
          <a:prstGeom prst="rect">
            <a:avLst/>
          </a:prstGeom>
          <a:noFill/>
        </p:spPr>
        <p:txBody>
          <a:bodyPr wrap="square" rtlCol="0">
            <a:spAutoFit/>
          </a:bodyPr>
          <a:lstStyle/>
          <a:p>
            <a:r>
              <a:rPr lang="en-US" altLang="zh-CN" sz="1400" dirty="0"/>
              <a:t>Trend</a:t>
            </a:r>
            <a:endParaRPr lang="zh-CN" altLang="en-US" dirty="0"/>
          </a:p>
        </p:txBody>
      </p:sp>
      <p:sp>
        <p:nvSpPr>
          <p:cNvPr id="14" name="右大括号 13">
            <a:extLst>
              <a:ext uri="{FF2B5EF4-FFF2-40B4-BE49-F238E27FC236}">
                <a16:creationId xmlns:a16="http://schemas.microsoft.com/office/drawing/2014/main" id="{B6273B80-F151-D486-4FA1-331BD8719FD7}"/>
              </a:ext>
            </a:extLst>
          </p:cNvPr>
          <p:cNvSpPr/>
          <p:nvPr/>
        </p:nvSpPr>
        <p:spPr>
          <a:xfrm>
            <a:off x="3916787" y="3799450"/>
            <a:ext cx="229763" cy="2753750"/>
          </a:xfrm>
          <a:prstGeom prst="rightBrace">
            <a:avLst>
              <a:gd name="adj1" fmla="val 189453"/>
              <a:gd name="adj2" fmla="val 483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98FEB70-81B5-865E-D0DD-57AC2F49125F}"/>
              </a:ext>
            </a:extLst>
          </p:cNvPr>
          <p:cNvSpPr txBox="1"/>
          <p:nvPr/>
        </p:nvSpPr>
        <p:spPr>
          <a:xfrm>
            <a:off x="4458730" y="1024439"/>
            <a:ext cx="2526709" cy="369332"/>
          </a:xfrm>
          <a:prstGeom prst="rect">
            <a:avLst/>
          </a:prstGeom>
          <a:noFill/>
        </p:spPr>
        <p:txBody>
          <a:bodyPr wrap="square" rtlCol="0">
            <a:spAutoFit/>
          </a:bodyPr>
          <a:lstStyle/>
          <a:p>
            <a:r>
              <a:rPr lang="en-US" altLang="zh-CN" dirty="0"/>
              <a:t>Effects of </a:t>
            </a:r>
            <a:r>
              <a:rPr lang="en-US" altLang="zh-CN" dirty="0">
                <a:highlight>
                  <a:srgbClr val="FFFF00"/>
                </a:highlight>
              </a:rPr>
              <a:t>EMD</a:t>
            </a:r>
          </a:p>
        </p:txBody>
      </p:sp>
      <p:sp>
        <p:nvSpPr>
          <p:cNvPr id="4" name="文本框 3">
            <a:extLst>
              <a:ext uri="{FF2B5EF4-FFF2-40B4-BE49-F238E27FC236}">
                <a16:creationId xmlns:a16="http://schemas.microsoft.com/office/drawing/2014/main" id="{06A276F8-1D24-6010-ECA7-BAA6CDC9E627}"/>
              </a:ext>
            </a:extLst>
          </p:cNvPr>
          <p:cNvSpPr txBox="1"/>
          <p:nvPr/>
        </p:nvSpPr>
        <p:spPr>
          <a:xfrm>
            <a:off x="6452315" y="5840569"/>
            <a:ext cx="5306096" cy="646331"/>
          </a:xfrm>
          <a:prstGeom prst="rect">
            <a:avLst/>
          </a:prstGeom>
          <a:noFill/>
        </p:spPr>
        <p:txBody>
          <a:bodyPr wrap="square" rtlCol="0">
            <a:spAutoFit/>
          </a:bodyPr>
          <a:lstStyle/>
          <a:p>
            <a:r>
              <a:rPr lang="en-US" altLang="zh-CN" dirty="0"/>
              <a:t>The noise reduction effect is not ideal.</a:t>
            </a:r>
          </a:p>
          <a:p>
            <a:r>
              <a:rPr lang="en-US" altLang="zh-CN" dirty="0"/>
              <a:t>The reconstructed signal is still noisy.</a:t>
            </a:r>
          </a:p>
        </p:txBody>
      </p:sp>
    </p:spTree>
    <p:extLst>
      <p:ext uri="{BB962C8B-B14F-4D97-AF65-F5344CB8AC3E}">
        <p14:creationId xmlns:p14="http://schemas.microsoft.com/office/powerpoint/2010/main" val="159521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S &amp; D prediction in the noise level of 0.8</a:t>
            </a:r>
          </a:p>
        </p:txBody>
      </p:sp>
      <p:pic>
        <p:nvPicPr>
          <p:cNvPr id="8" name="图片 7">
            <a:extLst>
              <a:ext uri="{FF2B5EF4-FFF2-40B4-BE49-F238E27FC236}">
                <a16:creationId xmlns:a16="http://schemas.microsoft.com/office/drawing/2014/main" id="{8CF12710-A6D2-1564-D408-B283A4088B56}"/>
              </a:ext>
            </a:extLst>
          </p:cNvPr>
          <p:cNvPicPr>
            <a:picLocks noChangeAspect="1"/>
          </p:cNvPicPr>
          <p:nvPr/>
        </p:nvPicPr>
        <p:blipFill rotWithShape="1">
          <a:blip r:embed="rId3">
            <a:extLst>
              <a:ext uri="{28A0092B-C50C-407E-A947-70E740481C1C}">
                <a14:useLocalDpi xmlns:a14="http://schemas.microsoft.com/office/drawing/2010/main" val="0"/>
              </a:ext>
            </a:extLst>
          </a:blip>
          <a:srcRect l="6666" t="9907" r="6905" b="10056"/>
          <a:stretch/>
        </p:blipFill>
        <p:spPr>
          <a:xfrm>
            <a:off x="827508" y="61443"/>
            <a:ext cx="2828362" cy="6735114"/>
          </a:xfrm>
          <a:prstGeom prst="rect">
            <a:avLst/>
          </a:prstGeom>
        </p:spPr>
      </p:pic>
      <p:pic>
        <p:nvPicPr>
          <p:cNvPr id="3" name="图片 2">
            <a:extLst>
              <a:ext uri="{FF2B5EF4-FFF2-40B4-BE49-F238E27FC236}">
                <a16:creationId xmlns:a16="http://schemas.microsoft.com/office/drawing/2014/main" id="{304B05E9-E6DD-3C2F-D396-4ACF7388F9D6}"/>
              </a:ext>
            </a:extLst>
          </p:cNvPr>
          <p:cNvPicPr>
            <a:picLocks noChangeAspect="1"/>
          </p:cNvPicPr>
          <p:nvPr/>
        </p:nvPicPr>
        <p:blipFill rotWithShape="1">
          <a:blip r:embed="rId4">
            <a:extLst>
              <a:ext uri="{28A0092B-C50C-407E-A947-70E740481C1C}">
                <a14:useLocalDpi xmlns:a14="http://schemas.microsoft.com/office/drawing/2010/main" val="0"/>
              </a:ext>
            </a:extLst>
          </a:blip>
          <a:srcRect l="9917" t="7630" r="9161" b="7081"/>
          <a:stretch/>
        </p:blipFill>
        <p:spPr>
          <a:xfrm>
            <a:off x="5810251" y="1849272"/>
            <a:ext cx="6381750" cy="3843503"/>
          </a:xfrm>
          <a:prstGeom prst="rect">
            <a:avLst/>
          </a:prstGeom>
        </p:spPr>
      </p:pic>
      <p:sp>
        <p:nvSpPr>
          <p:cNvPr id="6" name="文本框 5">
            <a:extLst>
              <a:ext uri="{FF2B5EF4-FFF2-40B4-BE49-F238E27FC236}">
                <a16:creationId xmlns:a16="http://schemas.microsoft.com/office/drawing/2014/main" id="{DA0848C1-4D4E-E46B-EA49-0A8BA7E29449}"/>
              </a:ext>
            </a:extLst>
          </p:cNvPr>
          <p:cNvSpPr txBox="1"/>
          <p:nvPr/>
        </p:nvSpPr>
        <p:spPr>
          <a:xfrm>
            <a:off x="4095545" y="4866927"/>
            <a:ext cx="801531" cy="307777"/>
          </a:xfrm>
          <a:prstGeom prst="rect">
            <a:avLst/>
          </a:prstGeom>
          <a:noFill/>
        </p:spPr>
        <p:txBody>
          <a:bodyPr wrap="square" rtlCol="0">
            <a:spAutoFit/>
          </a:bodyPr>
          <a:lstStyle/>
          <a:p>
            <a:r>
              <a:rPr lang="en-US" altLang="zh-CN" sz="1400" dirty="0"/>
              <a:t>Trend</a:t>
            </a:r>
            <a:endParaRPr lang="zh-CN" altLang="en-US" dirty="0"/>
          </a:p>
        </p:txBody>
      </p:sp>
      <p:sp>
        <p:nvSpPr>
          <p:cNvPr id="7" name="右大括号 6">
            <a:extLst>
              <a:ext uri="{FF2B5EF4-FFF2-40B4-BE49-F238E27FC236}">
                <a16:creationId xmlns:a16="http://schemas.microsoft.com/office/drawing/2014/main" id="{C5FD55D4-E505-3643-E1BE-57E61C040A62}"/>
              </a:ext>
            </a:extLst>
          </p:cNvPr>
          <p:cNvSpPr/>
          <p:nvPr/>
        </p:nvSpPr>
        <p:spPr>
          <a:xfrm>
            <a:off x="3583270" y="3505200"/>
            <a:ext cx="546100" cy="3136900"/>
          </a:xfrm>
          <a:prstGeom prst="rightBrace">
            <a:avLst>
              <a:gd name="adj1" fmla="val 189453"/>
              <a:gd name="adj2" fmla="val 483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7F1C83EA-FCBE-FF85-B1F0-86C9D3A1F199}"/>
              </a:ext>
            </a:extLst>
          </p:cNvPr>
          <p:cNvSpPr/>
          <p:nvPr/>
        </p:nvSpPr>
        <p:spPr>
          <a:xfrm>
            <a:off x="4363032" y="3799450"/>
            <a:ext cx="1283706" cy="123312"/>
          </a:xfrm>
          <a:prstGeom prst="rightArrow">
            <a:avLst>
              <a:gd name="adj1" fmla="val 36667"/>
              <a:gd name="adj2" fmla="val 103333"/>
            </a:avLst>
          </a:prstGeom>
          <a:solidFill>
            <a:srgbClr val="517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D38E0D9-E7FD-6480-55E1-48C1C5884954}"/>
              </a:ext>
            </a:extLst>
          </p:cNvPr>
          <p:cNvSpPr txBox="1"/>
          <p:nvPr/>
        </p:nvSpPr>
        <p:spPr>
          <a:xfrm>
            <a:off x="4321600" y="3584107"/>
            <a:ext cx="1366569" cy="276999"/>
          </a:xfrm>
          <a:prstGeom prst="rect">
            <a:avLst/>
          </a:prstGeom>
          <a:noFill/>
        </p:spPr>
        <p:txBody>
          <a:bodyPr wrap="square" rtlCol="0">
            <a:spAutoFit/>
          </a:bodyPr>
          <a:lstStyle/>
          <a:p>
            <a:r>
              <a:rPr lang="en-US" altLang="zh-CN" sz="1200" dirty="0"/>
              <a:t>Reconstruction</a:t>
            </a:r>
          </a:p>
        </p:txBody>
      </p:sp>
      <p:sp>
        <p:nvSpPr>
          <p:cNvPr id="15" name="文本框 14">
            <a:extLst>
              <a:ext uri="{FF2B5EF4-FFF2-40B4-BE49-F238E27FC236}">
                <a16:creationId xmlns:a16="http://schemas.microsoft.com/office/drawing/2014/main" id="{2FE5196F-F395-ABA7-7427-A67325CCFF81}"/>
              </a:ext>
            </a:extLst>
          </p:cNvPr>
          <p:cNvSpPr txBox="1"/>
          <p:nvPr/>
        </p:nvSpPr>
        <p:spPr>
          <a:xfrm>
            <a:off x="4385737" y="933654"/>
            <a:ext cx="2604863" cy="369332"/>
          </a:xfrm>
          <a:prstGeom prst="rect">
            <a:avLst/>
          </a:prstGeom>
          <a:noFill/>
        </p:spPr>
        <p:txBody>
          <a:bodyPr wrap="square" rtlCol="0">
            <a:spAutoFit/>
          </a:bodyPr>
          <a:lstStyle/>
          <a:p>
            <a:r>
              <a:rPr lang="en-US" altLang="zh-CN" dirty="0"/>
              <a:t>Effects of </a:t>
            </a:r>
            <a:r>
              <a:rPr lang="en-US" altLang="zh-CN" dirty="0">
                <a:highlight>
                  <a:srgbClr val="FFFF00"/>
                </a:highlight>
              </a:rPr>
              <a:t>EEMD</a:t>
            </a:r>
          </a:p>
        </p:txBody>
      </p:sp>
      <p:sp>
        <p:nvSpPr>
          <p:cNvPr id="4" name="文本框 3">
            <a:extLst>
              <a:ext uri="{FF2B5EF4-FFF2-40B4-BE49-F238E27FC236}">
                <a16:creationId xmlns:a16="http://schemas.microsoft.com/office/drawing/2014/main" id="{2734FFFC-9BC8-3FD9-C025-EC5C469C687E}"/>
              </a:ext>
            </a:extLst>
          </p:cNvPr>
          <p:cNvSpPr txBox="1"/>
          <p:nvPr/>
        </p:nvSpPr>
        <p:spPr>
          <a:xfrm>
            <a:off x="6784938" y="5891486"/>
            <a:ext cx="4591319" cy="646331"/>
          </a:xfrm>
          <a:prstGeom prst="rect">
            <a:avLst/>
          </a:prstGeom>
          <a:noFill/>
        </p:spPr>
        <p:txBody>
          <a:bodyPr wrap="square" rtlCol="0">
            <a:spAutoFit/>
          </a:bodyPr>
          <a:lstStyle/>
          <a:p>
            <a:r>
              <a:rPr lang="en-US" altLang="zh-CN" dirty="0"/>
              <a:t>Noise reduction is better than EMD, but the effect is still poor.</a:t>
            </a:r>
          </a:p>
        </p:txBody>
      </p:sp>
    </p:spTree>
    <p:extLst>
      <p:ext uri="{BB962C8B-B14F-4D97-AF65-F5344CB8AC3E}">
        <p14:creationId xmlns:p14="http://schemas.microsoft.com/office/powerpoint/2010/main" val="8118026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1">
      <a:majorFont>
        <a:latin typeface="Consolas"/>
        <a:ea typeface="等线 Light"/>
        <a:cs typeface=""/>
      </a:majorFont>
      <a:minorFont>
        <a:latin typeface="Consolas"/>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3797</TotalTime>
  <Words>2186</Words>
  <Application>Microsoft Office PowerPoint</Application>
  <PresentationFormat>宽屏</PresentationFormat>
  <Paragraphs>272</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-apple-system</vt:lpstr>
      <vt:lpstr>Inter</vt:lpstr>
      <vt:lpstr>Söhne</vt:lpstr>
      <vt:lpstr>等线</vt:lpstr>
      <vt:lpstr>等线 Light</vt:lpstr>
      <vt:lpstr>Arial</vt:lpstr>
      <vt:lpstr>Cambria Math</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 甲鱼</dc:creator>
  <cp:lastModifiedBy>老 甲鱼</cp:lastModifiedBy>
  <cp:revision>5859</cp:revision>
  <dcterms:created xsi:type="dcterms:W3CDTF">2023-07-30T03:21:28Z</dcterms:created>
  <dcterms:modified xsi:type="dcterms:W3CDTF">2023-08-28T10:38:43Z</dcterms:modified>
</cp:coreProperties>
</file>